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68" r:id="rId4"/>
    <p:sldId id="265" r:id="rId5"/>
    <p:sldId id="266" r:id="rId6"/>
    <p:sldId id="267" r:id="rId7"/>
    <p:sldId id="307" r:id="rId8"/>
    <p:sldId id="294" r:id="rId9"/>
    <p:sldId id="291" r:id="rId10"/>
    <p:sldId id="292" r:id="rId11"/>
    <p:sldId id="297" r:id="rId12"/>
    <p:sldId id="270" r:id="rId13"/>
    <p:sldId id="310" r:id="rId14"/>
    <p:sldId id="260" r:id="rId15"/>
    <p:sldId id="288" r:id="rId16"/>
    <p:sldId id="293" r:id="rId17"/>
    <p:sldId id="290" r:id="rId18"/>
    <p:sldId id="258" r:id="rId19"/>
    <p:sldId id="271" r:id="rId20"/>
    <p:sldId id="298" r:id="rId21"/>
    <p:sldId id="299" r:id="rId22"/>
    <p:sldId id="300" r:id="rId23"/>
    <p:sldId id="272" r:id="rId24"/>
    <p:sldId id="273" r:id="rId25"/>
    <p:sldId id="274" r:id="rId26"/>
    <p:sldId id="275" r:id="rId27"/>
    <p:sldId id="276" r:id="rId28"/>
    <p:sldId id="286" r:id="rId29"/>
    <p:sldId id="301" r:id="rId30"/>
    <p:sldId id="308" r:id="rId31"/>
    <p:sldId id="315" r:id="rId32"/>
    <p:sldId id="287" r:id="rId33"/>
    <p:sldId id="263" r:id="rId34"/>
    <p:sldId id="261" r:id="rId35"/>
    <p:sldId id="311" r:id="rId36"/>
    <p:sldId id="312" r:id="rId37"/>
    <p:sldId id="284" r:id="rId38"/>
    <p:sldId id="285" r:id="rId39"/>
    <p:sldId id="259" r:id="rId40"/>
    <p:sldId id="278" r:id="rId41"/>
    <p:sldId id="279" r:id="rId42"/>
    <p:sldId id="280" r:id="rId43"/>
    <p:sldId id="281" r:id="rId44"/>
    <p:sldId id="282" r:id="rId45"/>
    <p:sldId id="264" r:id="rId46"/>
    <p:sldId id="283" r:id="rId47"/>
    <p:sldId id="289" r:id="rId48"/>
    <p:sldId id="295" r:id="rId49"/>
    <p:sldId id="296" r:id="rId50"/>
    <p:sldId id="304" r:id="rId51"/>
    <p:sldId id="305" r:id="rId52"/>
    <p:sldId id="306" r:id="rId53"/>
    <p:sldId id="302" r:id="rId54"/>
    <p:sldId id="303" r:id="rId55"/>
    <p:sldId id="313" r:id="rId56"/>
    <p:sldId id="314" r:id="rId57"/>
  </p:sldIdLst>
  <p:sldSz cx="9144000" cy="6858000" type="screen4x3"/>
  <p:notesSz cx="6805613" cy="9939338"/>
  <p:defaultTextStyle>
    <a:defPPr>
      <a:defRPr lang="ja-JP"/>
    </a:defPPr>
    <a:lvl1pPr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umimoji="1" sz="2400" kern="1200">
        <a:solidFill>
          <a:schemeClr val="tx1"/>
        </a:solidFill>
        <a:latin typeface="Calibri" charset="0"/>
        <a:ea typeface="ＭＳ Ｐゴシック" charset="0"/>
        <a:cs typeface="ＭＳ Ｐゴシック" charset="0"/>
      </a:defRPr>
    </a:lvl5pPr>
    <a:lvl6pPr marL="2286000" algn="l" defTabSz="457200" rtl="0" eaLnBrk="1" latinLnBrk="0" hangingPunct="1">
      <a:defRPr kumimoji="1" sz="2400" kern="1200">
        <a:solidFill>
          <a:schemeClr val="tx1"/>
        </a:solidFill>
        <a:latin typeface="Calibri" charset="0"/>
        <a:ea typeface="ＭＳ Ｐゴシック" charset="0"/>
        <a:cs typeface="ＭＳ Ｐゴシック" charset="0"/>
      </a:defRPr>
    </a:lvl6pPr>
    <a:lvl7pPr marL="2743200" algn="l" defTabSz="457200" rtl="0" eaLnBrk="1" latinLnBrk="0" hangingPunct="1">
      <a:defRPr kumimoji="1" sz="2400" kern="1200">
        <a:solidFill>
          <a:schemeClr val="tx1"/>
        </a:solidFill>
        <a:latin typeface="Calibri" charset="0"/>
        <a:ea typeface="ＭＳ Ｐゴシック" charset="0"/>
        <a:cs typeface="ＭＳ Ｐゴシック" charset="0"/>
      </a:defRPr>
    </a:lvl7pPr>
    <a:lvl8pPr marL="3200400" algn="l" defTabSz="457200" rtl="0" eaLnBrk="1" latinLnBrk="0" hangingPunct="1">
      <a:defRPr kumimoji="1" sz="2400" kern="1200">
        <a:solidFill>
          <a:schemeClr val="tx1"/>
        </a:solidFill>
        <a:latin typeface="Calibri" charset="0"/>
        <a:ea typeface="ＭＳ Ｐゴシック" charset="0"/>
        <a:cs typeface="ＭＳ Ｐゴシック" charset="0"/>
      </a:defRPr>
    </a:lvl8pPr>
    <a:lvl9pPr marL="3657600" algn="l" defTabSz="457200" rtl="0" eaLnBrk="1" latinLnBrk="0" hangingPunct="1">
      <a:defRPr kumimoji="1" sz="2400"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590" y="54"/>
      </p:cViewPr>
      <p:guideLst>
        <p:guide orient="horz" pos="2160"/>
        <p:guide pos="2880"/>
      </p:guideLst>
    </p:cSldViewPr>
  </p:slideViewPr>
  <p:outlineViewPr>
    <p:cViewPr>
      <p:scale>
        <a:sx n="33" d="100"/>
        <a:sy n="33" d="100"/>
      </p:scale>
      <p:origin x="0" y="121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oleObject" Target="file:///F:\&#12362;&#12418;&#12385;&#12419;&#20462;&#29702;&#35611;&#24231;&#29992;\&#29609;&#20855;&#24066;&#22580;&#12487;&#12540;&#12479;.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ichiharamasaki:Documents:&#12362;&#12418;&#12385;&#12419;&#30149;&#38498;&#12459;&#12523;&#12486;.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ja-JP" altLang="en-US" sz="1000" b="0"/>
              <a:t>日本玩具協会資料より</a:t>
            </a:r>
          </a:p>
        </c:rich>
      </c:tx>
      <c:layout>
        <c:manualLayout>
          <c:xMode val="edge"/>
          <c:yMode val="edge"/>
          <c:x val="7.8059690477997906E-2"/>
          <c:y val="0.88063660477453598"/>
        </c:manualLayout>
      </c:layout>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玩具市場規模!$B$2</c:f>
              <c:strCache>
                <c:ptCount val="1"/>
                <c:pt idx="0">
                  <c:v>単位　百万円</c:v>
                </c:pt>
              </c:strCache>
            </c:strRef>
          </c:tx>
          <c:explosion val="25"/>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玩具市場規模!$A$3:$A$15</c:f>
              <c:strCache>
                <c:ptCount val="13"/>
                <c:pt idx="0">
                  <c:v>01 ゲーム</c:v>
                </c:pt>
                <c:pt idx="1">
                  <c:v>02 カードゲーム、トレーディングカード</c:v>
                </c:pt>
                <c:pt idx="2">
                  <c:v>03 ジグソーパズル</c:v>
                </c:pt>
                <c:pt idx="3">
                  <c:v>04 ハイテク系トレンドトイ</c:v>
                </c:pt>
                <c:pt idx="4">
                  <c:v>05 男児キャラクター</c:v>
                </c:pt>
                <c:pt idx="5">
                  <c:v>06 男児玩具</c:v>
                </c:pt>
                <c:pt idx="6">
                  <c:v>07 女児玩具</c:v>
                </c:pt>
                <c:pt idx="7">
                  <c:v>08 ぬいぐるみ</c:v>
                </c:pt>
                <c:pt idx="8">
                  <c:v>09 知育・教育</c:v>
                </c:pt>
                <c:pt idx="9">
                  <c:v>10 季節商品</c:v>
                </c:pt>
                <c:pt idx="10">
                  <c:v>11 雑貨</c:v>
                </c:pt>
                <c:pt idx="11">
                  <c:v>12 ホビー</c:v>
                </c:pt>
                <c:pt idx="12">
                  <c:v>13 その他</c:v>
                </c:pt>
              </c:strCache>
            </c:strRef>
          </c:cat>
          <c:val>
            <c:numRef>
              <c:f>玩具市場規模!$B$3:$B$15</c:f>
              <c:numCache>
                <c:formatCode>#,##0_);[Red]\(#,##0\)</c:formatCode>
                <c:ptCount val="13"/>
                <c:pt idx="0">
                  <c:v>12913</c:v>
                </c:pt>
                <c:pt idx="1">
                  <c:v>83780</c:v>
                </c:pt>
                <c:pt idx="2">
                  <c:v>10810</c:v>
                </c:pt>
                <c:pt idx="3">
                  <c:v>3701</c:v>
                </c:pt>
                <c:pt idx="4">
                  <c:v>44469</c:v>
                </c:pt>
                <c:pt idx="5">
                  <c:v>41625</c:v>
                </c:pt>
                <c:pt idx="6">
                  <c:v>45046</c:v>
                </c:pt>
                <c:pt idx="7">
                  <c:v>17545</c:v>
                </c:pt>
                <c:pt idx="8">
                  <c:v>142701</c:v>
                </c:pt>
                <c:pt idx="9">
                  <c:v>50512</c:v>
                </c:pt>
                <c:pt idx="10">
                  <c:v>90368</c:v>
                </c:pt>
                <c:pt idx="11">
                  <c:v>121793</c:v>
                </c:pt>
                <c:pt idx="12">
                  <c:v>10294</c:v>
                </c:pt>
              </c:numCache>
            </c:numRef>
          </c:val>
          <c:extLst>
            <c:ext xmlns:c16="http://schemas.microsoft.com/office/drawing/2014/chart" uri="{C3380CC4-5D6E-409C-BE32-E72D297353CC}">
              <c16:uniqueId val="{00000000-9F62-4DE5-A119-81A6FB45B143}"/>
            </c:ext>
          </c:extLst>
        </c:ser>
        <c:dLbls>
          <c:showLegendKey val="0"/>
          <c:showVal val="0"/>
          <c:showCatName val="1"/>
          <c:showSerName val="0"/>
          <c:showPercent val="1"/>
          <c:showBubbleSize val="0"/>
          <c:showLeaderLines val="1"/>
        </c:dLbls>
      </c:pie3D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5.3910122365699302E-2"/>
          <c:y val="0.20191284743388299"/>
          <c:w val="0.80055484474605298"/>
          <c:h val="0.69210720650955504"/>
        </c:manualLayout>
      </c:layout>
      <c:pie3DChart>
        <c:varyColors val="1"/>
        <c:ser>
          <c:idx val="1"/>
          <c:order val="1"/>
          <c:tx>
            <c:strRef>
              <c:f>修理記録!$E$2</c:f>
              <c:strCache>
                <c:ptCount val="1"/>
                <c:pt idx="0">
                  <c:v>最近４年間の修理内容</c:v>
                </c:pt>
              </c:strCache>
            </c:strRef>
          </c:tx>
          <c:dLbls>
            <c:dLbl>
              <c:idx val="4"/>
              <c:delete val="1"/>
              <c:extLst>
                <c:ext xmlns:c15="http://schemas.microsoft.com/office/drawing/2012/chart" uri="{CE6537A1-D6FC-4f65-9D91-7224C49458BB}"/>
                <c:ext xmlns:c16="http://schemas.microsoft.com/office/drawing/2014/chart" uri="{C3380CC4-5D6E-409C-BE32-E72D297353CC}">
                  <c16:uniqueId val="{00000000-2877-47FB-84C2-C342E213D9B7}"/>
                </c:ext>
              </c:extLst>
            </c:dLbl>
            <c:dLbl>
              <c:idx val="5"/>
              <c:tx>
                <c:rich>
                  <a:bodyPr/>
                  <a:lstStyle/>
                  <a:p>
                    <a:r>
                      <a:rPr lang="ja-JP" altLang="en-US" sz="1400" baseline="0"/>
                      <a:t>ゴムリング等の</a:t>
                    </a:r>
                    <a:endParaRPr lang="en-US" altLang="ja-JP" sz="1400" baseline="0"/>
                  </a:p>
                  <a:p>
                    <a:r>
                      <a:rPr lang="ja-JP" altLang="en-US" sz="1400" baseline="0"/>
                      <a:t>劣化</a:t>
                    </a:r>
                    <a:r>
                      <a:rPr lang="en-US" altLang="ja-JP" sz="1400" baseline="0"/>
                      <a:t>, 1</a:t>
                    </a:r>
                    <a:endParaRPr lang="en-US" altLang="ja-JP"/>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877-47FB-84C2-C342E213D9B7}"/>
                </c:ext>
              </c:extLst>
            </c:dLbl>
            <c:dLbl>
              <c:idx val="8"/>
              <c:tx>
                <c:rich>
                  <a:bodyPr/>
                  <a:lstStyle/>
                  <a:p>
                    <a:r>
                      <a:rPr lang="ja-JP" altLang="en-US"/>
                      <a:t>ギアの</a:t>
                    </a:r>
                    <a:endParaRPr lang="en-US" altLang="ja-JP"/>
                  </a:p>
                  <a:p>
                    <a:r>
                      <a:rPr lang="ja-JP" altLang="en-US"/>
                      <a:t>トラブル</a:t>
                    </a:r>
                    <a:r>
                      <a:rPr lang="en-US" altLang="ja-JP"/>
                      <a:t>, 6</a:t>
                    </a:r>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877-47FB-84C2-C342E213D9B7}"/>
                </c:ext>
              </c:extLst>
            </c:dLbl>
            <c:spPr>
              <a:noFill/>
              <a:ln>
                <a:noFill/>
              </a:ln>
              <a:effectLst/>
            </c:spPr>
            <c:txPr>
              <a:bodyPr/>
              <a:lstStyle/>
              <a:p>
                <a:pPr>
                  <a:defRPr sz="1400" baseline="0"/>
                </a:pPr>
                <a:endParaRPr lang="ja-JP"/>
              </a:p>
            </c:txPr>
            <c:showLegendKey val="0"/>
            <c:showVal val="1"/>
            <c:showCatName val="1"/>
            <c:showSerName val="0"/>
            <c:showPercent val="0"/>
            <c:showBubbleSize val="0"/>
            <c:showLeaderLines val="1"/>
            <c:extLst>
              <c:ext xmlns:c15="http://schemas.microsoft.com/office/drawing/2012/chart" uri="{CE6537A1-D6FC-4f65-9D91-7224C49458BB}"/>
            </c:extLst>
          </c:dLbls>
          <c:cat>
            <c:strRef>
              <c:f>修理記録!$D$3:$D$13</c:f>
              <c:strCache>
                <c:ptCount val="11"/>
                <c:pt idx="0">
                  <c:v>電池切れ</c:v>
                </c:pt>
                <c:pt idx="1">
                  <c:v>電池の液漏れ</c:v>
                </c:pt>
                <c:pt idx="2">
                  <c:v>電池押さえ金具破損</c:v>
                </c:pt>
                <c:pt idx="3">
                  <c:v>スイッチ破損</c:v>
                </c:pt>
                <c:pt idx="4">
                  <c:v>ゼンマイ切れ</c:v>
                </c:pt>
                <c:pt idx="5">
                  <c:v>ゴムリング等の劣化</c:v>
                </c:pt>
                <c:pt idx="6">
                  <c:v>断線</c:v>
                </c:pt>
                <c:pt idx="7">
                  <c:v>接触不良</c:v>
                </c:pt>
                <c:pt idx="8">
                  <c:v>ギアのトラブル</c:v>
                </c:pt>
                <c:pt idx="9">
                  <c:v>電子部品の故障</c:v>
                </c:pt>
                <c:pt idx="10">
                  <c:v>破損</c:v>
                </c:pt>
              </c:strCache>
            </c:strRef>
          </c:cat>
          <c:val>
            <c:numRef>
              <c:f>修理記録!$E$3:$E$13</c:f>
              <c:numCache>
                <c:formatCode>General</c:formatCode>
                <c:ptCount val="11"/>
                <c:pt idx="0">
                  <c:v>7</c:v>
                </c:pt>
                <c:pt idx="1">
                  <c:v>2</c:v>
                </c:pt>
                <c:pt idx="2">
                  <c:v>7</c:v>
                </c:pt>
                <c:pt idx="3">
                  <c:v>2</c:v>
                </c:pt>
                <c:pt idx="4">
                  <c:v>0</c:v>
                </c:pt>
                <c:pt idx="5">
                  <c:v>1</c:v>
                </c:pt>
                <c:pt idx="6">
                  <c:v>5</c:v>
                </c:pt>
                <c:pt idx="7">
                  <c:v>4</c:v>
                </c:pt>
                <c:pt idx="8">
                  <c:v>6</c:v>
                </c:pt>
                <c:pt idx="9">
                  <c:v>8</c:v>
                </c:pt>
                <c:pt idx="10">
                  <c:v>16</c:v>
                </c:pt>
              </c:numCache>
            </c:numRef>
          </c:val>
          <c:extLst>
            <c:ext xmlns:c16="http://schemas.microsoft.com/office/drawing/2014/chart" uri="{C3380CC4-5D6E-409C-BE32-E72D297353CC}">
              <c16:uniqueId val="{00000003-2877-47FB-84C2-C342E213D9B7}"/>
            </c:ext>
          </c:extLst>
        </c:ser>
        <c:ser>
          <c:idx val="0"/>
          <c:order val="0"/>
          <c:tx>
            <c:strRef>
              <c:f>修理記録!$E$2</c:f>
              <c:strCache>
                <c:ptCount val="1"/>
                <c:pt idx="0">
                  <c:v>最近４年間の修理内容</c:v>
                </c:pt>
              </c:strCache>
            </c:strRef>
          </c:tx>
          <c:dLbls>
            <c:spPr>
              <a:noFill/>
              <a:ln>
                <a:noFill/>
              </a:ln>
              <a:effectLst/>
            </c:spPr>
            <c:showLegendKey val="0"/>
            <c:showVal val="0"/>
            <c:showCatName val="1"/>
            <c:showSerName val="0"/>
            <c:showPercent val="0"/>
            <c:showBubbleSize val="0"/>
            <c:showLeaderLines val="1"/>
            <c:extLst>
              <c:ext xmlns:c15="http://schemas.microsoft.com/office/drawing/2012/chart" uri="{CE6537A1-D6FC-4f65-9D91-7224C49458BB}"/>
            </c:extLst>
          </c:dLbls>
          <c:cat>
            <c:strRef>
              <c:f>修理記録!$D$3:$D$13</c:f>
              <c:strCache>
                <c:ptCount val="11"/>
                <c:pt idx="0">
                  <c:v>電池切れ</c:v>
                </c:pt>
                <c:pt idx="1">
                  <c:v>電池の液漏れ</c:v>
                </c:pt>
                <c:pt idx="2">
                  <c:v>電池押さえ金具破損</c:v>
                </c:pt>
                <c:pt idx="3">
                  <c:v>スイッチ破損</c:v>
                </c:pt>
                <c:pt idx="4">
                  <c:v>ゼンマイ切れ</c:v>
                </c:pt>
                <c:pt idx="5">
                  <c:v>ゴムリング等の劣化</c:v>
                </c:pt>
                <c:pt idx="6">
                  <c:v>断線</c:v>
                </c:pt>
                <c:pt idx="7">
                  <c:v>接触不良</c:v>
                </c:pt>
                <c:pt idx="8">
                  <c:v>ギアのトラブル</c:v>
                </c:pt>
                <c:pt idx="9">
                  <c:v>電子部品の故障</c:v>
                </c:pt>
                <c:pt idx="10">
                  <c:v>破損</c:v>
                </c:pt>
              </c:strCache>
            </c:strRef>
          </c:cat>
          <c:val>
            <c:numRef>
              <c:f>修理記録!$E$3:$E$13</c:f>
              <c:numCache>
                <c:formatCode>General</c:formatCode>
                <c:ptCount val="11"/>
                <c:pt idx="0">
                  <c:v>7</c:v>
                </c:pt>
                <c:pt idx="1">
                  <c:v>2</c:v>
                </c:pt>
                <c:pt idx="2">
                  <c:v>7</c:v>
                </c:pt>
                <c:pt idx="3">
                  <c:v>2</c:v>
                </c:pt>
                <c:pt idx="4">
                  <c:v>0</c:v>
                </c:pt>
                <c:pt idx="5">
                  <c:v>1</c:v>
                </c:pt>
                <c:pt idx="6">
                  <c:v>5</c:v>
                </c:pt>
                <c:pt idx="7">
                  <c:v>4</c:v>
                </c:pt>
                <c:pt idx="8">
                  <c:v>6</c:v>
                </c:pt>
                <c:pt idx="9">
                  <c:v>8</c:v>
                </c:pt>
                <c:pt idx="10">
                  <c:v>16</c:v>
                </c:pt>
              </c:numCache>
            </c:numRef>
          </c:val>
          <c:extLst>
            <c:ext xmlns:c16="http://schemas.microsoft.com/office/drawing/2014/chart" uri="{C3380CC4-5D6E-409C-BE32-E72D297353CC}">
              <c16:uniqueId val="{00000004-2877-47FB-84C2-C342E213D9B7}"/>
            </c:ext>
          </c:extLst>
        </c:ser>
        <c:dLbls>
          <c:showLegendKey val="0"/>
          <c:showVal val="0"/>
          <c:showCatName val="1"/>
          <c:showSerName val="0"/>
          <c:showPercent val="0"/>
          <c:showBubbleSize val="0"/>
          <c:showLeaderLines val="1"/>
        </c:dLbls>
      </c:pie3DChart>
    </c:plotArea>
    <c:plotVisOnly val="1"/>
    <c:dispBlanksAs val="gap"/>
    <c:showDLblsOverMax val="0"/>
  </c:chart>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pPr>
              <a:defRPr/>
            </a:pPr>
            <a:fld id="{9D9C358A-1EBD-B54E-B662-B28B1D003DC4}" type="datetimeFigureOut">
              <a:rPr lang="ja-JP" altLang="en-US"/>
              <a:pPr>
                <a:defRPr/>
              </a:pPr>
              <a:t>2023/3/16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43C0D311-F3C1-464A-92E0-5234B905427B}" type="slidenum">
              <a:rPr lang="ja-JP" altLang="en-US"/>
              <a:pPr>
                <a:defRPr/>
              </a:pPr>
              <a:t>‹#›</a:t>
            </a:fld>
            <a:endParaRPr lang="ja-JP" altLang="en-US"/>
          </a:p>
        </p:txBody>
      </p:sp>
    </p:spTree>
    <p:extLst>
      <p:ext uri="{BB962C8B-B14F-4D97-AF65-F5344CB8AC3E}">
        <p14:creationId xmlns:p14="http://schemas.microsoft.com/office/powerpoint/2010/main" val="1691524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46CD3C78-88A7-794A-9297-2D8203E59C48}" type="datetimeFigureOut">
              <a:rPr lang="ja-JP" altLang="en-US"/>
              <a:pPr>
                <a:defRPr/>
              </a:pPr>
              <a:t>2023/3/16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BD6A85A-7B5D-A24A-B195-75CF457F896C}" type="slidenum">
              <a:rPr lang="ja-JP" altLang="en-US"/>
              <a:pPr>
                <a:defRPr/>
              </a:pPr>
              <a:t>‹#›</a:t>
            </a:fld>
            <a:endParaRPr lang="ja-JP" altLang="en-US"/>
          </a:p>
        </p:txBody>
      </p:sp>
    </p:spTree>
    <p:extLst>
      <p:ext uri="{BB962C8B-B14F-4D97-AF65-F5344CB8AC3E}">
        <p14:creationId xmlns:p14="http://schemas.microsoft.com/office/powerpoint/2010/main" val="1744808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B093E288-9AE2-1B47-B121-62DD3BA6D0BB}" type="datetimeFigureOut">
              <a:rPr lang="ja-JP" altLang="en-US"/>
              <a:pPr>
                <a:defRPr/>
              </a:pPr>
              <a:t>2023/3/16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720007D-34BB-6E42-8280-BE3917B569DB}" type="slidenum">
              <a:rPr lang="ja-JP" altLang="en-US"/>
              <a:pPr>
                <a:defRPr/>
              </a:pPr>
              <a:t>‹#›</a:t>
            </a:fld>
            <a:endParaRPr lang="ja-JP" altLang="en-US"/>
          </a:p>
        </p:txBody>
      </p:sp>
    </p:spTree>
    <p:extLst>
      <p:ext uri="{BB962C8B-B14F-4D97-AF65-F5344CB8AC3E}">
        <p14:creationId xmlns:p14="http://schemas.microsoft.com/office/powerpoint/2010/main" val="3072746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fld id="{B1CB6987-4BD4-DF43-8B6A-FFB94E24F33C}" type="datetimeFigureOut">
              <a:rPr lang="ja-JP" altLang="en-US"/>
              <a:pPr>
                <a:defRPr/>
              </a:pPr>
              <a:t>2023/3/16</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047152FA-6AF6-1D45-8AF9-28AAD8F49C14}" type="slidenum">
              <a:rPr lang="ja-JP" altLang="en-US"/>
              <a:pPr>
                <a:defRPr/>
              </a:pPr>
              <a:t>‹#›</a:t>
            </a:fld>
            <a:endParaRPr lang="ja-JP" altLang="en-US"/>
          </a:p>
        </p:txBody>
      </p:sp>
    </p:spTree>
    <p:extLst>
      <p:ext uri="{BB962C8B-B14F-4D97-AF65-F5344CB8AC3E}">
        <p14:creationId xmlns:p14="http://schemas.microsoft.com/office/powerpoint/2010/main" val="543353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fld id="{ADBF4DE8-C151-2B45-BB6D-270F8F4CA2A8}" type="datetimeFigureOut">
              <a:rPr lang="ja-JP" altLang="en-US"/>
              <a:pPr>
                <a:defRPr/>
              </a:pPr>
              <a:t>2023/3/16</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5562DD56-8A64-8C4E-ABB7-C05CD3F205BF}" type="slidenum">
              <a:rPr lang="ja-JP" altLang="en-US"/>
              <a:pPr>
                <a:defRPr/>
              </a:pPr>
              <a:t>‹#›</a:t>
            </a:fld>
            <a:endParaRPr lang="ja-JP" altLang="en-US"/>
          </a:p>
        </p:txBody>
      </p:sp>
    </p:spTree>
    <p:extLst>
      <p:ext uri="{BB962C8B-B14F-4D97-AF65-F5344CB8AC3E}">
        <p14:creationId xmlns:p14="http://schemas.microsoft.com/office/powerpoint/2010/main" val="461789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BC244DF2-FBE5-4A43-A2E5-C2E92B2D2B62}" type="datetimeFigureOut">
              <a:rPr lang="ja-JP" altLang="en-US"/>
              <a:pPr>
                <a:defRPr/>
              </a:pPr>
              <a:t>2023/3/16</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7500231B-43C2-2E4F-8991-AADA290D86EE}" type="slidenum">
              <a:rPr lang="ja-JP" altLang="en-US"/>
              <a:pPr>
                <a:defRPr/>
              </a:pPr>
              <a:t>‹#›</a:t>
            </a:fld>
            <a:endParaRPr lang="ja-JP" altLang="en-US"/>
          </a:p>
        </p:txBody>
      </p:sp>
    </p:spTree>
    <p:extLst>
      <p:ext uri="{BB962C8B-B14F-4D97-AF65-F5344CB8AC3E}">
        <p14:creationId xmlns:p14="http://schemas.microsoft.com/office/powerpoint/2010/main" val="938279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E2BD2ABA-FA56-D14D-842D-FF0AAC2EB8F2}" type="datetimeFigureOut">
              <a:rPr lang="ja-JP" altLang="en-US"/>
              <a:pPr>
                <a:defRPr/>
              </a:pPr>
              <a:t>2023/3/16</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8EF241E6-CA57-9344-ABCF-7B9F301B15FD}" type="slidenum">
              <a:rPr lang="ja-JP" altLang="en-US"/>
              <a:pPr>
                <a:defRPr/>
              </a:pPr>
              <a:t>‹#›</a:t>
            </a:fld>
            <a:endParaRPr lang="ja-JP" altLang="en-US"/>
          </a:p>
        </p:txBody>
      </p:sp>
    </p:spTree>
    <p:extLst>
      <p:ext uri="{BB962C8B-B14F-4D97-AF65-F5344CB8AC3E}">
        <p14:creationId xmlns:p14="http://schemas.microsoft.com/office/powerpoint/2010/main" val="1128607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823C99E5-62DC-A247-8782-51A7EE615E4F}" type="datetimeFigureOut">
              <a:rPr lang="ja-JP" altLang="en-US"/>
              <a:pPr>
                <a:defRPr/>
              </a:pPr>
              <a:t>2023/3/16</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FD66D3B5-2958-E242-AA25-03D93D2DF038}" type="slidenum">
              <a:rPr lang="ja-JP" altLang="en-US"/>
              <a:pPr>
                <a:defRPr/>
              </a:pPr>
              <a:t>‹#›</a:t>
            </a:fld>
            <a:endParaRPr lang="ja-JP" altLang="en-US"/>
          </a:p>
        </p:txBody>
      </p:sp>
    </p:spTree>
    <p:extLst>
      <p:ext uri="{BB962C8B-B14F-4D97-AF65-F5344CB8AC3E}">
        <p14:creationId xmlns:p14="http://schemas.microsoft.com/office/powerpoint/2010/main" val="3968643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74ECB100-7939-EE41-A140-9BEF9123D127}" type="datetimeFigureOut">
              <a:rPr lang="ja-JP" altLang="en-US"/>
              <a:pPr>
                <a:defRPr/>
              </a:pPr>
              <a:t>2023/3/16</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6CDAC0C8-A161-904C-84F6-16993FCD40C2}" type="slidenum">
              <a:rPr lang="ja-JP" altLang="en-US"/>
              <a:pPr>
                <a:defRPr/>
              </a:pPr>
              <a:t>‹#›</a:t>
            </a:fld>
            <a:endParaRPr lang="ja-JP" altLang="en-US"/>
          </a:p>
        </p:txBody>
      </p:sp>
    </p:spTree>
    <p:extLst>
      <p:ext uri="{BB962C8B-B14F-4D97-AF65-F5344CB8AC3E}">
        <p14:creationId xmlns:p14="http://schemas.microsoft.com/office/powerpoint/2010/main" val="273399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C1B15899-76A4-3F4F-B265-43D6346FBFF1}" type="datetimeFigureOut">
              <a:rPr lang="ja-JP" altLang="en-US"/>
              <a:pPr>
                <a:defRPr/>
              </a:pPr>
              <a:t>2023/3/16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12625C82-5634-2B4C-A6E3-B1FAB5612408}" type="slidenum">
              <a:rPr lang="ja-JP" altLang="en-US"/>
              <a:pPr>
                <a:defRPr/>
              </a:pPr>
              <a:t>‹#›</a:t>
            </a:fld>
            <a:endParaRPr lang="ja-JP" altLang="en-US"/>
          </a:p>
        </p:txBody>
      </p:sp>
    </p:spTree>
    <p:extLst>
      <p:ext uri="{BB962C8B-B14F-4D97-AF65-F5344CB8AC3E}">
        <p14:creationId xmlns:p14="http://schemas.microsoft.com/office/powerpoint/2010/main" val="3398424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861561D7-55C7-A04A-9613-3C43DD074C3E}" type="datetimeFigureOut">
              <a:rPr lang="ja-JP" altLang="en-US"/>
              <a:pPr>
                <a:defRPr/>
              </a:pPr>
              <a:t>2023/3/16</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33411D15-C445-ED46-A3BE-57D92A6BCCCF}" type="slidenum">
              <a:rPr lang="ja-JP" altLang="en-US"/>
              <a:pPr>
                <a:defRPr/>
              </a:pPr>
              <a:t>‹#›</a:t>
            </a:fld>
            <a:endParaRPr lang="ja-JP" altLang="en-US"/>
          </a:p>
        </p:txBody>
      </p:sp>
    </p:spTree>
    <p:extLst>
      <p:ext uri="{BB962C8B-B14F-4D97-AF65-F5344CB8AC3E}">
        <p14:creationId xmlns:p14="http://schemas.microsoft.com/office/powerpoint/2010/main" val="162060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C9EB3D29-0D27-2949-8558-1584C2E11325}" type="datetimeFigureOut">
              <a:rPr lang="ja-JP" altLang="en-US"/>
              <a:pPr>
                <a:defRPr/>
              </a:pPr>
              <a:t>2023/3/16</a:t>
            </a:fld>
            <a:endParaRPr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pitchFamily="34" charset="0"/>
                <a:ea typeface="ＭＳ Ｐゴシック" pitchFamily="50" charset="-128"/>
                <a:cs typeface="+mn-cs"/>
              </a:defRPr>
            </a:lvl1pPr>
          </a:lstStyle>
          <a:p>
            <a:pPr>
              <a:defRPr/>
            </a:pPr>
            <a:endParaRPr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01641FAB-6A32-0448-BB2A-DB45CA2FAD4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ＭＳ Ｐゴシック" charset="0"/>
        </a:defRPr>
      </a:lvl1pPr>
      <a:lvl2pPr algn="ctr" rtl="0" eaLnBrk="0" fontAlgn="base" hangingPunct="0">
        <a:spcBef>
          <a:spcPct val="0"/>
        </a:spcBef>
        <a:spcAft>
          <a:spcPct val="0"/>
        </a:spcAft>
        <a:defRPr kumimoji="1"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kumimoji="1"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kumimoji="1"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kumimoji="1"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kumimoji="1"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kumimoji="1"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kumimoji="1"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kumimoji="1"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jpe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jpe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jpeg"/><Relationship Id="rId4" Type="http://schemas.openxmlformats.org/officeDocument/2006/relationships/image" Target="../media/image36.png"/><Relationship Id="rId9"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6.xml"/><Relationship Id="rId5" Type="http://schemas.openxmlformats.org/officeDocument/2006/relationships/image" Target="../media/image73.jpeg"/><Relationship Id="rId4" Type="http://schemas.openxmlformats.org/officeDocument/2006/relationships/image" Target="../media/image72.jpeg"/></Relationships>
</file>

<file path=ppt/slides/_rels/slide3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6.xml"/><Relationship Id="rId5" Type="http://schemas.openxmlformats.org/officeDocument/2006/relationships/image" Target="../media/image79.jpeg"/><Relationship Id="rId4" Type="http://schemas.openxmlformats.org/officeDocument/2006/relationships/image" Target="../media/image7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44.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jpeg"/><Relationship Id="rId7" Type="http://schemas.openxmlformats.org/officeDocument/2006/relationships/image" Target="../media/image95.png"/><Relationship Id="rId2" Type="http://schemas.openxmlformats.org/officeDocument/2006/relationships/image" Target="../media/image90.jpe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jpeg"/></Relationships>
</file>

<file path=ppt/slides/_rels/slide4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6.xml"/><Relationship Id="rId4" Type="http://schemas.openxmlformats.org/officeDocument/2006/relationships/image" Target="../media/image101.jpeg"/></Relationships>
</file>

<file path=ppt/slides/_rels/slide4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9.xml.rels><?xml version="1.0" encoding="UTF-8" standalone="yes"?>
<Relationships xmlns="http://schemas.openxmlformats.org/package/2006/relationships"><Relationship Id="rId3" Type="http://schemas.openxmlformats.org/officeDocument/2006/relationships/image" Target="../media/image109.gif"/><Relationship Id="rId2" Type="http://schemas.openxmlformats.org/officeDocument/2006/relationships/hyperlink" Target="http://ja.wikipedia.org/wiki/%E6%AD%AF%E8%BB%8A%23cite_note-.E5.A4.A7.E8.A5.BF1997pp11-1-3" TargetMode="Externa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6.xml"/><Relationship Id="rId5" Type="http://schemas.openxmlformats.org/officeDocument/2006/relationships/image" Target="../media/image115.png"/><Relationship Id="rId4" Type="http://schemas.openxmlformats.org/officeDocument/2006/relationships/image" Target="../media/image114.png"/></Relationships>
</file>

<file path=ppt/slides/_rels/slide5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55875" y="404813"/>
            <a:ext cx="4103688" cy="866775"/>
          </a:xfrm>
        </p:spPr>
        <p:txBody>
          <a:bodyPr rtlCol="0">
            <a:normAutofit fontScale="90000"/>
          </a:bodyPr>
          <a:lstStyle/>
          <a:p>
            <a:pPr eaLnBrk="1" fontAlgn="auto" hangingPunct="1">
              <a:spcAft>
                <a:spcPts val="0"/>
              </a:spcAft>
              <a:defRPr/>
            </a:pPr>
            <a:r>
              <a:rPr lang="ja-JP" altLang="en-US" dirty="0">
                <a:cs typeface="+mj-cs"/>
              </a:rPr>
              <a:t>おもちゃ修理講座</a:t>
            </a:r>
          </a:p>
        </p:txBody>
      </p:sp>
      <p:sp>
        <p:nvSpPr>
          <p:cNvPr id="13314" name="テキスト ボックス 2"/>
          <p:cNvSpPr txBox="1">
            <a:spLocks noChangeArrowheads="1"/>
          </p:cNvSpPr>
          <p:nvPr/>
        </p:nvSpPr>
        <p:spPr bwMode="auto">
          <a:xfrm>
            <a:off x="1331913" y="6083300"/>
            <a:ext cx="66246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dirty="0"/>
              <a:t>北区おもちゃ病院　ドクター　市原正樹　　山田栄二　　三輪　昌　　</a:t>
            </a:r>
          </a:p>
        </p:txBody>
      </p:sp>
      <p:pic>
        <p:nvPicPr>
          <p:cNvPr id="13315" name="図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1582738"/>
            <a:ext cx="5175250" cy="3790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タイトル 1"/>
          <p:cNvSpPr>
            <a:spLocks noGrp="1"/>
          </p:cNvSpPr>
          <p:nvPr>
            <p:ph type="title"/>
          </p:nvPr>
        </p:nvSpPr>
        <p:spPr>
          <a:xfrm>
            <a:off x="539750" y="549275"/>
            <a:ext cx="7777163" cy="5472113"/>
          </a:xfrm>
        </p:spPr>
        <p:txBody>
          <a:bodyPr/>
          <a:lstStyle/>
          <a:p>
            <a:pPr algn="l" eaLnBrk="1" hangingPunct="1"/>
            <a:r>
              <a:rPr lang="ja-JP" altLang="en-US" sz="3200">
                <a:latin typeface="Calibri" charset="0"/>
                <a:ea typeface="ＭＳ Ｐゴシック" charset="0"/>
              </a:rPr>
              <a:t>　　　　　北区おもちゃ病院の紹介</a:t>
            </a:r>
            <a:br>
              <a:rPr lang="en-US" altLang="ja-JP" sz="3200">
                <a:latin typeface="Calibri" charset="0"/>
                <a:ea typeface="ＭＳ Ｐゴシック" charset="0"/>
              </a:rPr>
            </a:br>
            <a:br>
              <a:rPr lang="en-US" altLang="ja-JP" sz="2000">
                <a:latin typeface="Calibri" charset="0"/>
                <a:ea typeface="ＭＳ Ｐゴシック" charset="0"/>
              </a:rPr>
            </a:br>
            <a:r>
              <a:rPr lang="ja-JP" altLang="en-US" sz="2400">
                <a:latin typeface="Calibri" charset="0"/>
                <a:ea typeface="ＭＳ Ｐゴシック" charset="0"/>
              </a:rPr>
              <a:t>活動　毎月　第２　第４日曜日（１３：００～１６：００）</a:t>
            </a:r>
            <a:br>
              <a:rPr lang="en-US" altLang="ja-JP" sz="2400">
                <a:latin typeface="Calibri" charset="0"/>
                <a:ea typeface="ＭＳ Ｐゴシック" charset="0"/>
              </a:rPr>
            </a:br>
            <a:br>
              <a:rPr lang="en-US" altLang="ja-JP" sz="2400">
                <a:latin typeface="Calibri" charset="0"/>
                <a:ea typeface="ＭＳ Ｐゴシック" charset="0"/>
              </a:rPr>
            </a:br>
            <a:r>
              <a:rPr lang="ja-JP" altLang="en-US" sz="2400">
                <a:latin typeface="Calibri" charset="0"/>
                <a:ea typeface="ＭＳ Ｐゴシック" charset="0"/>
              </a:rPr>
              <a:t>　　　</a:t>
            </a:r>
            <a:r>
              <a:rPr lang="en-US" altLang="ja-JP" sz="2400">
                <a:latin typeface="Calibri" charset="0"/>
                <a:ea typeface="ＭＳ Ｐゴシック" charset="0"/>
              </a:rPr>
              <a:t>1983</a:t>
            </a:r>
            <a:r>
              <a:rPr lang="ja-JP" altLang="en-US" sz="2400">
                <a:latin typeface="Calibri" charset="0"/>
                <a:ea typeface="ＭＳ Ｐゴシック" charset="0"/>
              </a:rPr>
              <a:t>年中央公園文化センターが主催して「おもちゃ</a:t>
            </a:r>
            <a:br>
              <a:rPr lang="en-US" altLang="ja-JP" sz="2400">
                <a:latin typeface="Calibri" charset="0"/>
                <a:ea typeface="ＭＳ Ｐゴシック" charset="0"/>
              </a:rPr>
            </a:br>
            <a:r>
              <a:rPr lang="ja-JP" altLang="en-US" sz="2400">
                <a:latin typeface="Calibri" charset="0"/>
                <a:ea typeface="ＭＳ Ｐゴシック" charset="0"/>
              </a:rPr>
              <a:t>修理講座」をメーカーの技術者を講師に招いて開いたのがきっかけで、受講者の有志が北区玩具研究会を立ち上げ、以来おもちゃ病院として活動</a:t>
            </a:r>
            <a:br>
              <a:rPr lang="en-US" altLang="ja-JP" sz="2400">
                <a:latin typeface="Calibri" charset="0"/>
                <a:ea typeface="ＭＳ Ｐゴシック" charset="0"/>
              </a:rPr>
            </a:br>
            <a:endParaRPr lang="ja-JP" altLang="en-US" sz="2400">
              <a:latin typeface="Calibri" charset="0"/>
              <a:ea typeface="ＭＳ Ｐゴシック"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タイトル 1"/>
          <p:cNvSpPr>
            <a:spLocks noGrp="1"/>
          </p:cNvSpPr>
          <p:nvPr>
            <p:ph type="title"/>
          </p:nvPr>
        </p:nvSpPr>
        <p:spPr>
          <a:xfrm>
            <a:off x="468313" y="650875"/>
            <a:ext cx="8207375" cy="6091238"/>
          </a:xfrm>
        </p:spPr>
        <p:txBody>
          <a:bodyPr/>
          <a:lstStyle/>
          <a:p>
            <a:pPr algn="l"/>
            <a:r>
              <a:rPr lang="ja-JP" altLang="en-US" sz="1600">
                <a:latin typeface="Calibri" charset="0"/>
                <a:ea typeface="ＭＳ Ｐゴシック" charset="0"/>
              </a:rPr>
              <a:t>１．おもちゃの歴史と種類</a:t>
            </a:r>
            <a:br>
              <a:rPr lang="en-US" altLang="ja-JP" sz="1600">
                <a:latin typeface="Calibri" charset="0"/>
                <a:ea typeface="ＭＳ Ｐゴシック" charset="0"/>
              </a:rPr>
            </a:br>
            <a:r>
              <a:rPr lang="ja-JP" altLang="en-US" sz="1600">
                <a:latin typeface="Calibri" charset="0"/>
                <a:ea typeface="ＭＳ Ｐゴシック" charset="0"/>
              </a:rPr>
              <a:t>　　分類　どんなおもちゃがあるか？　知っておきたい法律、安全マーク</a:t>
            </a:r>
            <a:br>
              <a:rPr lang="en-US" altLang="ja-JP" sz="1600">
                <a:latin typeface="Calibri" charset="0"/>
                <a:ea typeface="ＭＳ Ｐゴシック" charset="0"/>
              </a:rPr>
            </a:br>
            <a:r>
              <a:rPr lang="ja-JP" altLang="en-US" sz="1600">
                <a:latin typeface="Calibri" charset="0"/>
                <a:ea typeface="ＭＳ Ｐゴシック" charset="0"/>
              </a:rPr>
              <a:t>　　現状のおもちゃ市場規模</a:t>
            </a:r>
            <a:br>
              <a:rPr lang="en-US" altLang="ja-JP" sz="1600">
                <a:latin typeface="Calibri" charset="0"/>
                <a:ea typeface="ＭＳ Ｐゴシック" charset="0"/>
              </a:rPr>
            </a:br>
            <a:r>
              <a:rPr lang="ja-JP" altLang="en-US" sz="1600">
                <a:latin typeface="Calibri" charset="0"/>
                <a:ea typeface="ＭＳ Ｐゴシック" charset="0"/>
              </a:rPr>
              <a:t>２．おもちゃ病院の役割（メーカーの修理部門との違い）</a:t>
            </a:r>
            <a:br>
              <a:rPr lang="en-US" altLang="ja-JP" sz="1600">
                <a:latin typeface="Calibri" charset="0"/>
                <a:ea typeface="ＭＳ Ｐゴシック" charset="0"/>
              </a:rPr>
            </a:br>
            <a:r>
              <a:rPr lang="ja-JP" altLang="en-US" sz="1600">
                <a:latin typeface="Calibri" charset="0"/>
                <a:ea typeface="ＭＳ Ｐゴシック" charset="0"/>
              </a:rPr>
              <a:t>　　すぐ修理する、組み立て図、回路図などの情報はない</a:t>
            </a:r>
            <a:br>
              <a:rPr lang="en-US" altLang="ja-JP" sz="1600">
                <a:latin typeface="Calibri" charset="0"/>
                <a:ea typeface="ＭＳ Ｐゴシック" charset="0"/>
              </a:rPr>
            </a:br>
            <a:r>
              <a:rPr lang="ja-JP" altLang="en-US" sz="1600">
                <a:latin typeface="Calibri" charset="0"/>
                <a:ea typeface="ＭＳ Ｐゴシック" charset="0"/>
              </a:rPr>
              <a:t>３．おもちゃの症例パターン、おもちゃの故障の主な原因</a:t>
            </a:r>
            <a:br>
              <a:rPr lang="en-US" altLang="ja-JP" sz="1600">
                <a:latin typeface="Calibri" charset="0"/>
                <a:ea typeface="ＭＳ Ｐゴシック" charset="0"/>
              </a:rPr>
            </a:br>
            <a:r>
              <a:rPr lang="ja-JP" altLang="en-US" sz="1600">
                <a:latin typeface="Calibri" charset="0"/>
                <a:ea typeface="ＭＳ Ｐゴシック" charset="0"/>
              </a:rPr>
              <a:t>４．修理に必要な道具、使い方等</a:t>
            </a:r>
            <a:br>
              <a:rPr lang="en-US" altLang="ja-JP" sz="1600">
                <a:latin typeface="Calibri" charset="0"/>
                <a:ea typeface="ＭＳ Ｐゴシック" charset="0"/>
              </a:rPr>
            </a:br>
            <a:r>
              <a:rPr lang="ja-JP" altLang="en-US" sz="1600">
                <a:latin typeface="Calibri" charset="0"/>
                <a:ea typeface="ＭＳ Ｐゴシック" charset="0"/>
              </a:rPr>
              <a:t>　　ドライバー、ラジオペンチ、ニッパー、半田ごて、テスター、ピンセット、カッター、のこぎり、</a:t>
            </a:r>
            <a:br>
              <a:rPr lang="en-US" altLang="ja-JP" sz="1600">
                <a:latin typeface="Calibri" charset="0"/>
                <a:ea typeface="ＭＳ Ｐゴシック" charset="0"/>
              </a:rPr>
            </a:br>
            <a:r>
              <a:rPr lang="ja-JP" altLang="en-US" sz="1600">
                <a:latin typeface="Calibri" charset="0"/>
                <a:ea typeface="ＭＳ Ｐゴシック" charset="0"/>
              </a:rPr>
              <a:t>　　サンドペーパー、ヤスリ、こじ開け工具、電動ドリル、消しゴム、時計ドライバー、</a:t>
            </a:r>
            <a:br>
              <a:rPr lang="ja-JP" sz="1600">
                <a:latin typeface="Calibri" charset="0"/>
                <a:ea typeface="ＭＳ Ｐゴシック" charset="0"/>
              </a:rPr>
            </a:br>
            <a:r>
              <a:rPr lang="ja-JP" altLang="en-US" sz="1600">
                <a:latin typeface="Calibri" charset="0"/>
                <a:ea typeface="ＭＳ Ｐゴシック" charset="0"/>
              </a:rPr>
              <a:t>５．おもちゃに欠かせない電池の話　種類、上手な使い方</a:t>
            </a:r>
            <a:br>
              <a:rPr lang="ja-JP" sz="1600">
                <a:latin typeface="Calibri" charset="0"/>
                <a:ea typeface="ＭＳ Ｐゴシック" charset="0"/>
              </a:rPr>
            </a:br>
            <a:r>
              <a:rPr lang="ja-JP" altLang="en-US" sz="1600">
                <a:latin typeface="Calibri" charset="0"/>
                <a:ea typeface="ＭＳ Ｐゴシック" charset="0"/>
              </a:rPr>
              <a:t>６．おもちゃは何でできているか　</a:t>
            </a:r>
            <a:br>
              <a:rPr lang="en-US" altLang="ja-JP" sz="1600">
                <a:latin typeface="Calibri" charset="0"/>
                <a:ea typeface="ＭＳ Ｐゴシック" charset="0"/>
              </a:rPr>
            </a:br>
            <a:r>
              <a:rPr lang="ja-JP" altLang="en-US" sz="1600">
                <a:latin typeface="Calibri" charset="0"/>
                <a:ea typeface="ＭＳ Ｐゴシック" charset="0"/>
              </a:rPr>
              <a:t>　　鉄、銅、アルミニウム、真鍮、リン青銅、木材、プラスチック、布</a:t>
            </a:r>
            <a:br>
              <a:rPr lang="ja-JP" sz="1600">
                <a:latin typeface="Calibri" charset="0"/>
                <a:ea typeface="ＭＳ Ｐゴシック" charset="0"/>
              </a:rPr>
            </a:br>
            <a:r>
              <a:rPr lang="ja-JP" altLang="en-US" sz="1600">
                <a:latin typeface="Calibri" charset="0"/>
                <a:ea typeface="ＭＳ Ｐゴシック" charset="0"/>
              </a:rPr>
              <a:t>７．接着剤の話</a:t>
            </a:r>
            <a:br>
              <a:rPr lang="ja-JP" sz="1600">
                <a:latin typeface="Calibri" charset="0"/>
                <a:ea typeface="ＭＳ Ｐゴシック" charset="0"/>
              </a:rPr>
            </a:br>
            <a:r>
              <a:rPr lang="ja-JP" altLang="en-US" sz="1600">
                <a:latin typeface="Calibri" charset="0"/>
                <a:ea typeface="ＭＳ Ｐゴシック" charset="0"/>
              </a:rPr>
              <a:t>８．おもちゃに使われている部品あれこれ　　ネジ、歯車、</a:t>
            </a:r>
            <a:br>
              <a:rPr lang="ja-JP" sz="1600">
                <a:latin typeface="Calibri" charset="0"/>
                <a:ea typeface="ＭＳ Ｐゴシック" charset="0"/>
              </a:rPr>
            </a:br>
            <a:r>
              <a:rPr lang="ja-JP" altLang="en-US" sz="1600">
                <a:latin typeface="Calibri" charset="0"/>
                <a:ea typeface="ＭＳ Ｐゴシック" charset="0"/>
              </a:rPr>
              <a:t>９．実際の回路図の例　　　部品記号の読み方、電子部品あれこれ、</a:t>
            </a:r>
            <a:br>
              <a:rPr lang="ja-JP" sz="1600">
                <a:latin typeface="Calibri" charset="0"/>
                <a:ea typeface="ＭＳ Ｐゴシック" charset="0"/>
              </a:rPr>
            </a:br>
            <a:r>
              <a:rPr lang="en-US" altLang="ja-JP" sz="1600">
                <a:latin typeface="Calibri" charset="0"/>
                <a:ea typeface="ＭＳ Ｐゴシック" charset="0"/>
              </a:rPr>
              <a:t>10. </a:t>
            </a:r>
            <a:r>
              <a:rPr lang="ja-JP" altLang="en-US" sz="1600">
                <a:latin typeface="Calibri" charset="0"/>
                <a:ea typeface="ＭＳ Ｐゴシック" charset="0"/>
              </a:rPr>
              <a:t>ラジコンの話、リモコンの話</a:t>
            </a:r>
            <a:br>
              <a:rPr lang="ja-JP" sz="1600">
                <a:latin typeface="Calibri" charset="0"/>
                <a:ea typeface="ＭＳ Ｐゴシック" charset="0"/>
              </a:rPr>
            </a:br>
            <a:r>
              <a:rPr lang="en-US" altLang="ja-JP" sz="1600">
                <a:latin typeface="Calibri" charset="0"/>
                <a:ea typeface="ＭＳ Ｐゴシック" charset="0"/>
              </a:rPr>
              <a:t>11. </a:t>
            </a:r>
            <a:r>
              <a:rPr lang="ja-JP" altLang="en-US" sz="1600">
                <a:latin typeface="Calibri" charset="0"/>
                <a:ea typeface="ＭＳ Ｐゴシック" charset="0"/>
              </a:rPr>
              <a:t>おもちゃに使われているセンサー</a:t>
            </a:r>
            <a:br>
              <a:rPr lang="ja-JP" sz="1600">
                <a:latin typeface="Calibri" charset="0"/>
                <a:ea typeface="ＭＳ Ｐゴシック" charset="0"/>
              </a:rPr>
            </a:br>
            <a:r>
              <a:rPr lang="en-US" altLang="ja-JP" sz="1600">
                <a:latin typeface="Calibri" charset="0"/>
                <a:ea typeface="ＭＳ Ｐゴシック" charset="0"/>
              </a:rPr>
              <a:t>12</a:t>
            </a:r>
            <a:r>
              <a:rPr lang="ja-JP" altLang="en-US" sz="1600">
                <a:latin typeface="Calibri" charset="0"/>
                <a:ea typeface="ＭＳ Ｐゴシック" charset="0"/>
              </a:rPr>
              <a:t>．分解持の注意</a:t>
            </a:r>
            <a:br>
              <a:rPr lang="en-US" altLang="ja-JP" sz="1600">
                <a:latin typeface="Calibri" charset="0"/>
                <a:ea typeface="ＭＳ Ｐゴシック" charset="0"/>
              </a:rPr>
            </a:br>
            <a:r>
              <a:rPr lang="ja-JP" altLang="en-US" sz="1600">
                <a:latin typeface="Calibri" charset="0"/>
                <a:ea typeface="ＭＳ Ｐゴシック" charset="0"/>
              </a:rPr>
              <a:t>　　ネジをなくさない、ネジ止め、はめ込み、接着、縫製　隠しねじの見つけ方</a:t>
            </a:r>
            <a:br>
              <a:rPr lang="en-US" altLang="ja-JP" sz="1600">
                <a:latin typeface="Calibri" charset="0"/>
                <a:ea typeface="ＭＳ Ｐゴシック" charset="0"/>
              </a:rPr>
            </a:br>
            <a:r>
              <a:rPr lang="en-US" altLang="ja-JP" sz="1600">
                <a:latin typeface="Calibri" charset="0"/>
                <a:ea typeface="ＭＳ Ｐゴシック" charset="0"/>
              </a:rPr>
              <a:t>13</a:t>
            </a:r>
            <a:r>
              <a:rPr lang="ja-JP" altLang="en-US" sz="1600">
                <a:latin typeface="Calibri" charset="0"/>
                <a:ea typeface="ＭＳ Ｐゴシック" charset="0"/>
              </a:rPr>
              <a:t>．故障箇所の特定</a:t>
            </a:r>
            <a:br>
              <a:rPr lang="en-US" altLang="ja-JP" sz="1600">
                <a:latin typeface="Calibri" charset="0"/>
                <a:ea typeface="ＭＳ Ｐゴシック" charset="0"/>
              </a:rPr>
            </a:br>
            <a:r>
              <a:rPr lang="ja-JP" altLang="en-US" sz="1600">
                <a:latin typeface="Calibri" charset="0"/>
                <a:ea typeface="ＭＳ Ｐゴシック" charset="0"/>
              </a:rPr>
              <a:t>　　基本的には電動の場合電源から追っていく</a:t>
            </a:r>
            <a:br>
              <a:rPr lang="en-US" altLang="ja-JP" sz="1600">
                <a:latin typeface="Calibri" charset="0"/>
                <a:ea typeface="ＭＳ Ｐゴシック" charset="0"/>
              </a:rPr>
            </a:br>
            <a:r>
              <a:rPr lang="en-US" altLang="ja-JP" sz="1600">
                <a:latin typeface="Calibri" charset="0"/>
                <a:ea typeface="ＭＳ Ｐゴシック" charset="0"/>
              </a:rPr>
              <a:t>14</a:t>
            </a:r>
            <a:r>
              <a:rPr lang="ja-JP" altLang="en-US" sz="1600">
                <a:latin typeface="Calibri" charset="0"/>
                <a:ea typeface="ＭＳ Ｐゴシック" charset="0"/>
              </a:rPr>
              <a:t>．故障部品の調達、市販品、メーカーから取り寄せ、破損の場合接着、部品がないときは</a:t>
            </a:r>
            <a:br>
              <a:rPr lang="en-US" altLang="ja-JP" sz="1600">
                <a:latin typeface="Calibri" charset="0"/>
                <a:ea typeface="ＭＳ Ｐゴシック" charset="0"/>
              </a:rPr>
            </a:br>
            <a:r>
              <a:rPr lang="ja-JP" altLang="en-US" sz="1600">
                <a:latin typeface="Calibri" charset="0"/>
                <a:ea typeface="ＭＳ Ｐゴシック" charset="0"/>
              </a:rPr>
              <a:t>　　　同様なものを製作する</a:t>
            </a:r>
            <a:br>
              <a:rPr lang="ja-JP" sz="1600">
                <a:latin typeface="Calibri" charset="0"/>
                <a:ea typeface="ＭＳ Ｐゴシック" charset="0"/>
              </a:rPr>
            </a:br>
            <a:r>
              <a:rPr lang="en-US" altLang="ja-JP" sz="1600">
                <a:latin typeface="Calibri" charset="0"/>
                <a:ea typeface="ＭＳ Ｐゴシック" charset="0"/>
              </a:rPr>
              <a:t>15. </a:t>
            </a:r>
            <a:r>
              <a:rPr lang="ja-JP" altLang="en-US" sz="1600">
                <a:latin typeface="Calibri" charset="0"/>
                <a:ea typeface="ＭＳ Ｐゴシック" charset="0"/>
              </a:rPr>
              <a:t>テスターの使い方</a:t>
            </a:r>
            <a:br>
              <a:rPr lang="ja-JP" sz="1800">
                <a:latin typeface="Calibri" charset="0"/>
                <a:ea typeface="ＭＳ Ｐゴシック" charset="0"/>
              </a:rPr>
            </a:br>
            <a:endParaRPr lang="ja-JP" altLang="en-US" sz="1800">
              <a:latin typeface="Calibri" charset="0"/>
              <a:ea typeface="ＭＳ Ｐゴシック" charset="0"/>
            </a:endParaRPr>
          </a:p>
        </p:txBody>
      </p:sp>
      <p:sp>
        <p:nvSpPr>
          <p:cNvPr id="15362" name="テキスト ボックス 2"/>
          <p:cNvSpPr txBox="1">
            <a:spLocks noChangeArrowheads="1"/>
          </p:cNvSpPr>
          <p:nvPr/>
        </p:nvSpPr>
        <p:spPr bwMode="auto">
          <a:xfrm>
            <a:off x="3851275" y="188913"/>
            <a:ext cx="12827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a:latin typeface="EPSON Pゴシック W6" charset="0"/>
                <a:ea typeface="EPSON Pゴシック W6" charset="0"/>
                <a:cs typeface="EPSON Pゴシック W6" charset="0"/>
              </a:rPr>
              <a:t>レジュメ</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59113" y="274638"/>
            <a:ext cx="2963862" cy="417512"/>
          </a:xfrm>
        </p:spPr>
        <p:txBody>
          <a:bodyPr rtlCol="0">
            <a:normAutofit fontScale="90000"/>
          </a:bodyPr>
          <a:lstStyle/>
          <a:p>
            <a:pPr eaLnBrk="1" fontAlgn="auto" hangingPunct="1">
              <a:spcAft>
                <a:spcPts val="0"/>
              </a:spcAft>
              <a:defRPr/>
            </a:pPr>
            <a:r>
              <a:rPr lang="ja-JP" altLang="en-US" sz="2800" dirty="0">
                <a:cs typeface="+mj-cs"/>
              </a:rPr>
              <a:t>おもちゃの歴史</a:t>
            </a:r>
          </a:p>
        </p:txBody>
      </p:sp>
      <p:graphicFrame>
        <p:nvGraphicFramePr>
          <p:cNvPr id="4" name="表 3"/>
          <p:cNvGraphicFramePr>
            <a:graphicFrameLocks noGrp="1"/>
          </p:cNvGraphicFramePr>
          <p:nvPr/>
        </p:nvGraphicFramePr>
        <p:xfrm>
          <a:off x="900113" y="1052513"/>
          <a:ext cx="7559675" cy="5272089"/>
        </p:xfrm>
        <a:graphic>
          <a:graphicData uri="http://schemas.openxmlformats.org/drawingml/2006/table">
            <a:tbl>
              <a:tblPr>
                <a:tableStyleId>{5C22544A-7EE6-4342-B048-85BDC9FD1C3A}</a:tableStyleId>
              </a:tblPr>
              <a:tblGrid>
                <a:gridCol w="769559">
                  <a:extLst>
                    <a:ext uri="{9D8B030D-6E8A-4147-A177-3AD203B41FA5}">
                      <a16:colId xmlns:a16="http://schemas.microsoft.com/office/drawing/2014/main" val="20000"/>
                    </a:ext>
                  </a:extLst>
                </a:gridCol>
                <a:gridCol w="1418892">
                  <a:extLst>
                    <a:ext uri="{9D8B030D-6E8A-4147-A177-3AD203B41FA5}">
                      <a16:colId xmlns:a16="http://schemas.microsoft.com/office/drawing/2014/main" val="20001"/>
                    </a:ext>
                  </a:extLst>
                </a:gridCol>
                <a:gridCol w="5371224">
                  <a:extLst>
                    <a:ext uri="{9D8B030D-6E8A-4147-A177-3AD203B41FA5}">
                      <a16:colId xmlns:a16="http://schemas.microsoft.com/office/drawing/2014/main" val="20002"/>
                    </a:ext>
                  </a:extLst>
                </a:gridCol>
              </a:tblGrid>
              <a:tr h="253388">
                <a:tc gridSpan="2">
                  <a:txBody>
                    <a:bodyPr/>
                    <a:lstStyle/>
                    <a:p>
                      <a:pPr algn="ctr"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年 代</a:t>
                      </a:r>
                      <a:endParaRPr lang="ja-JP" altLang="en-US" sz="1600" b="1"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hMerge="1">
                  <a:txBody>
                    <a:bodyPr/>
                    <a:lstStyle/>
                    <a:p>
                      <a:endParaRPr kumimoji="1" lang="ja-JP" altLang="en-US"/>
                    </a:p>
                  </a:txBody>
                  <a:tcPr/>
                </a:tc>
                <a:tc>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玩 具 業 界 の 主な出来事</a:t>
                      </a:r>
                      <a:endParaRPr lang="ja-JP" altLang="en-US" sz="1600" b="1"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0"/>
                  </a:ext>
                </a:extLst>
              </a:tr>
              <a:tr h="424081">
                <a:tc>
                  <a:txBody>
                    <a:bodyPr/>
                    <a:lstStyle/>
                    <a:p>
                      <a:pPr algn="ctr"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明　治</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明治 </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5 (1872)</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ブリキ製金属玩具などの欧米玩具の輸入始まる</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1"/>
                  </a:ext>
                </a:extLst>
              </a:tr>
              <a:tr h="421740">
                <a:tc>
                  <a:txBody>
                    <a:bodyPr/>
                    <a:lstStyle/>
                    <a:p>
                      <a:pPr algn="ctr"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大　正</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大正 </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6 (1917)</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セルロイド製キューピー人形誕生</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2"/>
                  </a:ext>
                </a:extLst>
              </a:tr>
              <a:tr h="421740">
                <a:tc rowSpan="2">
                  <a:txBody>
                    <a:bodyPr/>
                    <a:lstStyle/>
                    <a:p>
                      <a:pPr algn="ctr"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戦前</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13 (1938)</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内地向け金属（ブリキ）玩具製造禁止</a:t>
                      </a:r>
                      <a:endParaRPr lang="ja-JP" altLang="en-US" sz="1600" b="0" i="0" u="none" strike="noStrike" dirty="0">
                        <a:solidFill>
                          <a:srgbClr val="FF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3"/>
                  </a:ext>
                </a:extLst>
              </a:tr>
              <a:tr h="421740">
                <a:tc vMerge="1">
                  <a:txBody>
                    <a:bodyPr/>
                    <a:lstStyle/>
                    <a:p>
                      <a:endParaRPr kumimoji="1" lang="ja-JP" altLang="en-US"/>
                    </a:p>
                  </a:txBody>
                  <a:tcP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20 (1945)</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ブリキ製ジープ玩具発売</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4"/>
                  </a:ext>
                </a:extLst>
              </a:tr>
              <a:tr h="424081">
                <a:tc rowSpan="3">
                  <a:txBody>
                    <a:bodyPr/>
                    <a:lstStyle/>
                    <a:p>
                      <a:pPr algn="ctr"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20</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年代</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22 (1947)</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セルロイド・ゼンマイ玩具など国産玩具の輸出始まる</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5"/>
                  </a:ext>
                </a:extLst>
              </a:tr>
              <a:tr h="421740">
                <a:tc vMerge="1">
                  <a:txBody>
                    <a:bodyPr/>
                    <a:lstStyle/>
                    <a:p>
                      <a:endParaRPr kumimoji="1" lang="ja-JP" altLang="en-US"/>
                    </a:p>
                  </a:txBody>
                  <a:tcP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23 (1948)</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フリクション自動車玩具登場</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6"/>
                  </a:ext>
                </a:extLst>
              </a:tr>
              <a:tr h="421740">
                <a:tc vMerge="1">
                  <a:txBody>
                    <a:bodyPr/>
                    <a:lstStyle/>
                    <a:p>
                      <a:endParaRPr kumimoji="1" lang="ja-JP" altLang="en-US"/>
                    </a:p>
                  </a:txBody>
                  <a:tcP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25 (1950)</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国産プラスチック製玩具製作開始</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7"/>
                  </a:ext>
                </a:extLst>
              </a:tr>
              <a:tr h="421740">
                <a:tc rowSpan="5">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30</a:t>
                      </a:r>
                      <a:r>
                        <a:rPr lang="ja-JP" altLang="en-US" sz="1600" u="none" strike="noStrike">
                          <a:effectLst/>
                          <a:latin typeface="EPSON 太角ゴシック体Ｂ" panose="020B0709000000000000" pitchFamily="49" charset="-128"/>
                          <a:ea typeface="EPSON 太角ゴシック体Ｂ" panose="020B0709000000000000" pitchFamily="49" charset="-128"/>
                        </a:rPr>
                        <a:t>年代</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30 (1955)</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無線操縦の自動車玩具（ラジコン）出現</a:t>
                      </a:r>
                      <a:endParaRPr lang="ja-JP" altLang="en-US" sz="1600" b="0" i="0" u="none" strike="noStrike" dirty="0">
                        <a:solidFill>
                          <a:srgbClr val="FF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8"/>
                  </a:ext>
                </a:extLst>
              </a:tr>
              <a:tr h="374879">
                <a:tc vMerge="1">
                  <a:txBody>
                    <a:bodyPr/>
                    <a:lstStyle/>
                    <a:p>
                      <a:endParaRPr kumimoji="1" lang="ja-JP" altLang="en-US"/>
                    </a:p>
                  </a:txBody>
                  <a:tcP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33 (1958)</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国産プラモデル玩具登場</a:t>
                      </a:r>
                      <a:endParaRPr lang="ja-JP" altLang="en-US" sz="1600" b="0" i="0" u="none" strike="noStrike" dirty="0">
                        <a:solidFill>
                          <a:srgbClr val="FF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09"/>
                  </a:ext>
                </a:extLst>
              </a:tr>
              <a:tr h="421740">
                <a:tc vMerge="1">
                  <a:txBody>
                    <a:bodyPr/>
                    <a:lstStyle/>
                    <a:p>
                      <a:endParaRPr kumimoji="1" lang="ja-JP" altLang="en-US"/>
                    </a:p>
                  </a:txBody>
                  <a:tcP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35 (1960)</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ビニール人形「</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ダッコちゃん</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」大流行</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10"/>
                  </a:ext>
                </a:extLst>
              </a:tr>
              <a:tr h="421740">
                <a:tc vMerge="1">
                  <a:txBody>
                    <a:bodyPr/>
                    <a:lstStyle/>
                    <a:p>
                      <a:endParaRPr kumimoji="1" lang="ja-JP" altLang="en-US"/>
                    </a:p>
                  </a:txBody>
                  <a:tcP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36 (1961)</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「プラレール」発売</a:t>
                      </a:r>
                      <a:endParaRPr lang="ja-JP" altLang="en-US" sz="1600" b="0" i="0" u="none" strike="noStrike" dirty="0">
                        <a:solidFill>
                          <a:srgbClr val="FF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11"/>
                  </a:ext>
                </a:extLst>
              </a:tr>
              <a:tr h="421740">
                <a:tc vMerge="1">
                  <a:txBody>
                    <a:bodyPr/>
                    <a:lstStyle/>
                    <a:p>
                      <a:endParaRPr kumimoji="1" lang="ja-JP" altLang="en-US"/>
                    </a:p>
                  </a:txBody>
                  <a:tcP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38 (1963)</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tc>
                  <a:txBody>
                    <a:bodyPr/>
                    <a:lstStyle/>
                    <a:p>
                      <a:pPr algn="l" fontAlgn="ct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レーシングカー</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発売</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524" marR="9524" marT="9526" marB="0" anchor="ctr"/>
                </a:tc>
                <a:extLst>
                  <a:ext uri="{0D108BD9-81ED-4DB2-BD59-A6C34878D82A}">
                    <a16:rowId xmlns:a16="http://schemas.microsoft.com/office/drawing/2014/main" val="1001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nvGraphicFramePr>
        <p:xfrm>
          <a:off x="684213" y="549275"/>
          <a:ext cx="7848600" cy="5759450"/>
        </p:xfrm>
        <a:graphic>
          <a:graphicData uri="http://schemas.openxmlformats.org/drawingml/2006/table">
            <a:tbl>
              <a:tblPr>
                <a:tableStyleId>{5C22544A-7EE6-4342-B048-85BDC9FD1C3A}</a:tableStyleId>
              </a:tblPr>
              <a:tblGrid>
                <a:gridCol w="1413392">
                  <a:extLst>
                    <a:ext uri="{9D8B030D-6E8A-4147-A177-3AD203B41FA5}">
                      <a16:colId xmlns:a16="http://schemas.microsoft.com/office/drawing/2014/main" val="20000"/>
                    </a:ext>
                  </a:extLst>
                </a:gridCol>
                <a:gridCol w="1579673">
                  <a:extLst>
                    <a:ext uri="{9D8B030D-6E8A-4147-A177-3AD203B41FA5}">
                      <a16:colId xmlns:a16="http://schemas.microsoft.com/office/drawing/2014/main" val="20001"/>
                    </a:ext>
                  </a:extLst>
                </a:gridCol>
                <a:gridCol w="4855535">
                  <a:extLst>
                    <a:ext uri="{9D8B030D-6E8A-4147-A177-3AD203B41FA5}">
                      <a16:colId xmlns:a16="http://schemas.microsoft.com/office/drawing/2014/main" val="20002"/>
                    </a:ext>
                  </a:extLst>
                </a:gridCol>
              </a:tblGrid>
              <a:tr h="442931">
                <a:tc>
                  <a:txBody>
                    <a:bodyPr/>
                    <a:lstStyle/>
                    <a:p>
                      <a:pPr algn="ctr"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40</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年代</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42</a:t>
                      </a:r>
                      <a:r>
                        <a:rPr lang="ja-JP" altLang="en-US" sz="1600" u="none" strike="noStrike">
                          <a:effectLst/>
                          <a:latin typeface="EPSON 太角ゴシック体Ｂ" panose="020B0709000000000000" pitchFamily="49" charset="-128"/>
                          <a:ea typeface="EPSON 太角ゴシック体Ｂ" panose="020B0709000000000000" pitchFamily="49" charset="-128"/>
                        </a:rPr>
                        <a:t>　</a:t>
                      </a:r>
                      <a:r>
                        <a:rPr lang="en-US" altLang="ja-JP" sz="1600" u="none" strike="noStrike">
                          <a:effectLst/>
                          <a:latin typeface="EPSON 太角ゴシック体Ｂ" panose="020B0709000000000000" pitchFamily="49" charset="-128"/>
                          <a:ea typeface="EPSON 太角ゴシック体Ｂ" panose="020B0709000000000000" pitchFamily="49" charset="-128"/>
                        </a:rPr>
                        <a:t>(1967)</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着せ替え人形「リカちゃん」登場</a:t>
                      </a:r>
                      <a:endParaRPr lang="ja-JP" altLang="en-US" sz="1600" b="0" i="0" u="none" strike="noStrike" dirty="0">
                        <a:solidFill>
                          <a:srgbClr val="FF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0"/>
                  </a:ext>
                </a:extLst>
              </a:tr>
              <a:tr h="406789">
                <a:tc rowSpan="7">
                  <a:txBody>
                    <a:bodyPr/>
                    <a:lstStyle/>
                    <a:p>
                      <a:pPr algn="ctr"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50</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年代</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51 (1976)</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「およげ！たいやき君」ヒット。関連玩具流行</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1"/>
                  </a:ext>
                </a:extLst>
              </a:tr>
              <a:tr h="388916">
                <a:tc vMerge="1">
                  <a:txBody>
                    <a:bodyPr/>
                    <a:lstStyle/>
                    <a:p>
                      <a:endParaRPr kumimoji="1" lang="ja-JP" altLang="en-US"/>
                    </a:p>
                  </a:txBody>
                  <a:tcP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52 (1977)</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スーパーカー大流行</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2"/>
                  </a:ext>
                </a:extLst>
              </a:tr>
              <a:tr h="255461">
                <a:tc vMerge="1">
                  <a:txBody>
                    <a:bodyPr/>
                    <a:lstStyle/>
                    <a:p>
                      <a:endParaRPr kumimoji="1" lang="ja-JP" altLang="en-US"/>
                    </a:p>
                  </a:txBody>
                  <a:tcPr/>
                </a:tc>
                <a:tc rowSpan="2">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55 (1980)</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ルービックキューブ大流行</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3"/>
                  </a:ext>
                </a:extLst>
              </a:tr>
              <a:tr h="255461">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ゲーム・ウォッチ</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」発売</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4"/>
                  </a:ext>
                </a:extLst>
              </a:tr>
              <a:tr h="406789">
                <a:tc vMerge="1">
                  <a:txBody>
                    <a:bodyPr/>
                    <a:lstStyle/>
                    <a:p>
                      <a:endParaRPr kumimoji="1" lang="ja-JP" altLang="en-US"/>
                    </a:p>
                  </a:txBody>
                  <a:tcPr/>
                </a:tc>
                <a:tc rowSpan="2">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56 (1981)</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「機動戦士ガンダム」のプラモデル大ブーム</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5"/>
                  </a:ext>
                </a:extLst>
              </a:tr>
              <a:tr h="406789">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チョロＱ</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」登場。「アラレちゃん」人気</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6"/>
                  </a:ext>
                </a:extLst>
              </a:tr>
              <a:tr h="406789">
                <a:tc vMerge="1">
                  <a:txBody>
                    <a:bodyPr/>
                    <a:lstStyle/>
                    <a:p>
                      <a:endParaRPr kumimoji="1" lang="ja-JP" altLang="en-US"/>
                    </a:p>
                  </a:txBody>
                  <a:tcP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58 (1983)</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ファミリー・コンピュータ</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」発売。大ヒット</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7"/>
                  </a:ext>
                </a:extLst>
              </a:tr>
              <a:tr h="406789">
                <a:tc rowSpan="2">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a:effectLst/>
                          <a:latin typeface="EPSON 太角ゴシック体Ｂ" panose="020B0709000000000000" pitchFamily="49" charset="-128"/>
                          <a:ea typeface="EPSON 太角ゴシック体Ｂ" panose="020B0709000000000000" pitchFamily="49" charset="-128"/>
                        </a:rPr>
                        <a:t>60</a:t>
                      </a:r>
                      <a:r>
                        <a:rPr lang="ja-JP" altLang="en-US" sz="1600" u="none" strike="noStrike">
                          <a:effectLst/>
                          <a:latin typeface="EPSON 太角ゴシック体Ｂ" panose="020B0709000000000000" pitchFamily="49" charset="-128"/>
                          <a:ea typeface="EPSON 太角ゴシック体Ｂ" panose="020B0709000000000000" pitchFamily="49" charset="-128"/>
                        </a:rPr>
                        <a:t>年代</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61 (1986)</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ファミコンソフト「ドラゴンクエスト」発売</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8"/>
                  </a:ext>
                </a:extLst>
              </a:tr>
              <a:tr h="604782">
                <a:tc vMerge="1">
                  <a:txBody>
                    <a:bodyPr/>
                    <a:lstStyle/>
                    <a:p>
                      <a:endParaRPr kumimoji="1" lang="ja-JP" altLang="en-US"/>
                    </a:p>
                  </a:txBody>
                  <a:tcP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昭和</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63 (1988)</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「ファイナルファンタジー」「ドラゴンクエスト</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3</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」などテレビゲームソフトが大ヒット</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09"/>
                  </a:ext>
                </a:extLst>
              </a:tr>
              <a:tr h="255461">
                <a:tc>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平成</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平成</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1</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　</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(1989)</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ゲームボーイ</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」発売</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10"/>
                  </a:ext>
                </a:extLst>
              </a:tr>
              <a:tr h="255461">
                <a:tc>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　</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平成</a:t>
                      </a:r>
                      <a:r>
                        <a:rPr lang="en-US" altLang="ja-JP" sz="1600" u="none" strike="noStrike" dirty="0">
                          <a:effectLst/>
                          <a:latin typeface="EPSON 太角ゴシック体Ｂ" panose="020B0709000000000000" pitchFamily="49" charset="-128"/>
                          <a:ea typeface="EPSON 太角ゴシック体Ｂ" panose="020B0709000000000000" pitchFamily="49" charset="-128"/>
                        </a:rPr>
                        <a:t>2  (1990)</a:t>
                      </a:r>
                      <a:endParaRPr lang="en-US" altLang="ja-JP"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スーパーファミコン</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」発売</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11"/>
                  </a:ext>
                </a:extLst>
              </a:tr>
              <a:tr h="255461">
                <a:tc>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　</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rowSpan="2">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平成 </a:t>
                      </a:r>
                      <a:r>
                        <a:rPr lang="en-US" altLang="ja-JP" sz="1600" u="none" strike="noStrike">
                          <a:effectLst/>
                          <a:latin typeface="EPSON 太角ゴシック体Ｂ" panose="020B0709000000000000" pitchFamily="49" charset="-128"/>
                          <a:ea typeface="EPSON 太角ゴシック体Ｂ" panose="020B0709000000000000" pitchFamily="49" charset="-128"/>
                        </a:rPr>
                        <a:t>4 (1992)</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トイザらス オープン</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12"/>
                  </a:ext>
                </a:extLst>
              </a:tr>
              <a:tr h="406789">
                <a:tc>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　</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vMerge="1">
                  <a:txBody>
                    <a:bodyPr/>
                    <a:lstStyle/>
                    <a:p>
                      <a:endParaRPr kumimoji="1" lang="ja-JP" altLang="en-US"/>
                    </a:p>
                  </a:txBody>
                  <a:tcPr/>
                </a:tc>
                <a:tc>
                  <a:txBody>
                    <a:bodyPr/>
                    <a:lstStyle/>
                    <a:p>
                      <a:pPr algn="l" fontAlgn="ctr"/>
                      <a:r>
                        <a:rPr lang="ja-JP" altLang="en-US" sz="1600" u="none" strike="noStrike" dirty="0">
                          <a:effectLst/>
                          <a:latin typeface="EPSON 太角ゴシック体Ｂ" panose="020B0709000000000000" pitchFamily="49" charset="-128"/>
                          <a:ea typeface="EPSON 太角ゴシック体Ｂ" panose="020B0709000000000000" pitchFamily="49" charset="-128"/>
                        </a:rPr>
                        <a:t>「セーラームーン」登場で女児玩具好調</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13"/>
                  </a:ext>
                </a:extLst>
              </a:tr>
              <a:tr h="604782">
                <a:tc>
                  <a:txBody>
                    <a:bodyPr/>
                    <a:lstStyle/>
                    <a:p>
                      <a:pPr algn="ctr"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　</a:t>
                      </a:r>
                      <a:endParaRPr lang="ja-JP" altLang="en-US"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ja-JP" altLang="en-US" sz="1600" u="none" strike="noStrike">
                          <a:effectLst/>
                          <a:latin typeface="EPSON 太角ゴシック体Ｂ" panose="020B0709000000000000" pitchFamily="49" charset="-128"/>
                          <a:ea typeface="EPSON 太角ゴシック体Ｂ" panose="020B0709000000000000" pitchFamily="49" charset="-128"/>
                        </a:rPr>
                        <a:t>平成 </a:t>
                      </a:r>
                      <a:r>
                        <a:rPr lang="en-US" altLang="ja-JP" sz="1600" u="none" strike="noStrike">
                          <a:effectLst/>
                          <a:latin typeface="EPSON 太角ゴシック体Ｂ" panose="020B0709000000000000" pitchFamily="49" charset="-128"/>
                          <a:ea typeface="EPSON 太角ゴシック体Ｂ" panose="020B0709000000000000" pitchFamily="49" charset="-128"/>
                        </a:rPr>
                        <a:t>6 (1994)</a:t>
                      </a:r>
                      <a:endParaRPr lang="en-US" altLang="ja-JP" sz="1600" b="0" i="0" u="none" strike="noStrike">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tc>
                  <a:txBody>
                    <a:bodyPr/>
                    <a:lstStyle/>
                    <a:p>
                      <a:pPr algn="l" fontAlgn="ctr"/>
                      <a:r>
                        <a:rPr lang="en-US" altLang="ja-JP" sz="1600" u="none" strike="noStrike" dirty="0">
                          <a:effectLst/>
                          <a:latin typeface="EPSON 太角ゴシック体Ｂ" panose="020B0709000000000000" pitchFamily="49" charset="-128"/>
                          <a:ea typeface="EPSON 太角ゴシック体Ｂ" panose="020B0709000000000000" pitchFamily="49" charset="-128"/>
                        </a:rPr>
                        <a:t>32</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ビットテレビゲーム登場。「</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セガサターン</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a:t>
                      </a:r>
                      <a:r>
                        <a:rPr lang="ja-JP" altLang="en-US" sz="1600" u="none" strike="noStrike" dirty="0">
                          <a:solidFill>
                            <a:srgbClr val="FF0000"/>
                          </a:solidFill>
                          <a:effectLst/>
                          <a:latin typeface="EPSON 太角ゴシック体Ｂ" panose="020B0709000000000000" pitchFamily="49" charset="-128"/>
                          <a:ea typeface="EPSON 太角ゴシック体Ｂ" panose="020B0709000000000000" pitchFamily="49" charset="-128"/>
                        </a:rPr>
                        <a:t>プレイステーション</a:t>
                      </a:r>
                      <a:r>
                        <a:rPr lang="ja-JP" altLang="en-US" sz="1600" u="none" strike="noStrike" dirty="0">
                          <a:effectLst/>
                          <a:latin typeface="EPSON 太角ゴシック体Ｂ" panose="020B0709000000000000" pitchFamily="49" charset="-128"/>
                          <a:ea typeface="EPSON 太角ゴシック体Ｂ" panose="020B0709000000000000" pitchFamily="49" charset="-128"/>
                        </a:rPr>
                        <a:t>」ほか</a:t>
                      </a:r>
                      <a:endParaRPr lang="ja-JP" altLang="en-US" sz="1600" b="0" i="0" u="none" strike="noStrike" dirty="0">
                        <a:solidFill>
                          <a:srgbClr val="000000"/>
                        </a:solidFill>
                        <a:effectLst/>
                        <a:latin typeface="EPSON 太角ゴシック体Ｂ" panose="020B0709000000000000" pitchFamily="49" charset="-128"/>
                        <a:ea typeface="EPSON 太角ゴシック体Ｂ" panose="020B0709000000000000" pitchFamily="49" charset="-128"/>
                      </a:endParaRPr>
                    </a:p>
                  </a:txBody>
                  <a:tcPr marL="9147" marR="9147" marT="9145" marB="0" anchor="ctr"/>
                </a:tc>
                <a:extLst>
                  <a:ext uri="{0D108BD9-81ED-4DB2-BD59-A6C34878D82A}">
                    <a16:rowId xmlns:a16="http://schemas.microsoft.com/office/drawing/2014/main" val="1001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611188" y="692150"/>
          <a:ext cx="7921625" cy="5545141"/>
        </p:xfrm>
        <a:graphic>
          <a:graphicData uri="http://schemas.openxmlformats.org/drawingml/2006/table">
            <a:tbl>
              <a:tblPr/>
              <a:tblGrid>
                <a:gridCol w="962025">
                  <a:extLst>
                    <a:ext uri="{9D8B030D-6E8A-4147-A177-3AD203B41FA5}">
                      <a16:colId xmlns:a16="http://schemas.microsoft.com/office/drawing/2014/main" val="20000"/>
                    </a:ext>
                  </a:extLst>
                </a:gridCol>
                <a:gridCol w="1555750">
                  <a:extLst>
                    <a:ext uri="{9D8B030D-6E8A-4147-A177-3AD203B41FA5}">
                      <a16:colId xmlns:a16="http://schemas.microsoft.com/office/drawing/2014/main" val="20001"/>
                    </a:ext>
                  </a:extLst>
                </a:gridCol>
                <a:gridCol w="5403850">
                  <a:extLst>
                    <a:ext uri="{9D8B030D-6E8A-4147-A177-3AD203B41FA5}">
                      <a16:colId xmlns:a16="http://schemas.microsoft.com/office/drawing/2014/main" val="20002"/>
                    </a:ext>
                  </a:extLst>
                </a:gridCol>
              </a:tblGrid>
              <a:tr h="2540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　</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7</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FF0000"/>
                          </a:solidFill>
                          <a:effectLst/>
                          <a:latin typeface="EPSON 太角ゴシック体Ｂ" charset="0"/>
                          <a:ea typeface="EPSON 太角ゴシック体Ｂ" charset="0"/>
                          <a:cs typeface="EPSON 太角ゴシック体Ｂ" charset="0"/>
                        </a:rPr>
                        <a:t>ミニ四駆大ヒット</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。関連玩具流行</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3813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　</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8</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a:t>
                      </a:r>
                      <a:r>
                        <a:rPr kumimoji="1" lang="ja-JP" altLang="en-US" sz="1600" b="0" i="0" u="none" strike="noStrike" cap="none" normalizeH="0" baseline="0">
                          <a:ln>
                            <a:noFill/>
                          </a:ln>
                          <a:solidFill>
                            <a:srgbClr val="FF0000"/>
                          </a:solidFill>
                          <a:effectLst/>
                          <a:latin typeface="EPSON 太角ゴシック体Ｂ" charset="0"/>
                          <a:ea typeface="EPSON 太角ゴシック体Ｂ" charset="0"/>
                          <a:cs typeface="EPSON 太角ゴシック体Ｂ" charset="0"/>
                        </a:rPr>
                        <a:t>たまごっち</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」登場。キーチェーンゲームのブーム到来</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016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　</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 </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9 (1997)</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「ポケットモンスター」大ヒット。関連グッズ続々発売</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0323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　</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 </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10 (1998)</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「ポケットピカチュウ」「てくてくエンジェル」など万歩計型携帯ゲーム大ヒット</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813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　</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a:t>
                      </a:r>
                      <a:r>
                        <a:rPr kumimoji="1" lang="ja-JP" altLang="en-US" sz="1600" b="0" i="0" u="none" strike="noStrike" cap="none" normalizeH="0" baseline="0">
                          <a:ln>
                            <a:noFill/>
                          </a:ln>
                          <a:solidFill>
                            <a:srgbClr val="FF0000"/>
                          </a:solidFill>
                          <a:effectLst/>
                          <a:latin typeface="EPSON 太角ゴシック体Ｂ" charset="0"/>
                          <a:ea typeface="EPSON 太角ゴシック体Ｂ" charset="0"/>
                          <a:cs typeface="EPSON 太角ゴシック体Ｂ" charset="0"/>
                        </a:rPr>
                        <a:t>ゲームボーイカラー</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」発売。携帯ゲーム機好調</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813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　</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新型家庭用ゲーム機 「ドリームキャスト」発売</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38138">
                <a:tc rowSpan="7">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　</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11</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  </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(1999)</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電子ペット人気の火付け役「</a:t>
                      </a:r>
                      <a:r>
                        <a:rPr kumimoji="1" lang="ja-JP" altLang="en-US" sz="1600" b="0" i="0" u="none" strike="noStrike" cap="none" normalizeH="0" baseline="0">
                          <a:ln>
                            <a:noFill/>
                          </a:ln>
                          <a:solidFill>
                            <a:srgbClr val="FF0000"/>
                          </a:solidFill>
                          <a:effectLst/>
                          <a:latin typeface="EPSON 太角ゴシック体Ｂ" charset="0"/>
                          <a:ea typeface="EPSON 太角ゴシック体Ｂ" charset="0"/>
                          <a:cs typeface="EPSON 太角ゴシック体Ｂ" charset="0"/>
                        </a:rPr>
                        <a:t>ファービー</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」大ヒット</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8138">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12  (2000)</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a:t>
                      </a:r>
                      <a:r>
                        <a:rPr kumimoji="1" lang="en-US" altLang="ja-JP" sz="1600" b="0" i="0" u="none" strike="noStrike" cap="none" normalizeH="0" baseline="0">
                          <a:ln>
                            <a:noFill/>
                          </a:ln>
                          <a:solidFill>
                            <a:srgbClr val="FF0000"/>
                          </a:solidFill>
                          <a:effectLst/>
                          <a:latin typeface="EPSON 太角ゴシック体Ｂ" charset="0"/>
                          <a:ea typeface="EPSON 太角ゴシック体Ｂ" charset="0"/>
                          <a:cs typeface="EPSON 太角ゴシック体Ｂ" charset="0"/>
                        </a:rPr>
                        <a:t>PS2</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」（ソニーコンピュータエンタテイメント）発売</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503238">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13  (2001)</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携帯ゲーム機「ゲームボーイアドバンス」、テレビゲーム機「ゲームキューブ」（任天堂）発売</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503238">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16  (2004)</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携帯ゲーム　「</a:t>
                      </a:r>
                      <a:r>
                        <a:rPr kumimoji="1" lang="ja-JP" altLang="en-US" sz="1600" b="0" i="0" u="none" strike="noStrike" cap="none" normalizeH="0" baseline="0">
                          <a:ln>
                            <a:noFill/>
                          </a:ln>
                          <a:solidFill>
                            <a:srgbClr val="FF0000"/>
                          </a:solidFill>
                          <a:effectLst/>
                          <a:latin typeface="EPSON 太角ゴシック体Ｂ" charset="0"/>
                          <a:ea typeface="EPSON 太角ゴシック体Ｂ" charset="0"/>
                          <a:cs typeface="EPSON 太角ゴシック体Ｂ" charset="0"/>
                        </a:rPr>
                        <a:t>ニンテンドーＤＳ</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」（任天堂）、「ＰＳＰ」（ソニーコンピュータエンタテイメント）発売</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503238">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17(2005)</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バンダイとナムコが経営統合「バンダイナムコホールディングス」設立</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338138">
                <a:tc vMerge="1">
                  <a:txBody>
                    <a:bodyPr/>
                    <a:lstStyle/>
                    <a:p>
                      <a:endParaRPr kumimoji="1" lang="ja-JP" altLang="en-US"/>
                    </a:p>
                  </a:txBody>
                  <a:tcPr/>
                </a:tc>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平成</a:t>
                      </a:r>
                      <a:r>
                        <a:rPr kumimoji="1" lang="en-US" altLang="ja-JP"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18(2006)</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タカラとトミーが合併し「タカラトミー」が発足</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747711">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テレビゲーム機「</a:t>
                      </a:r>
                      <a:r>
                        <a:rPr kumimoji="1" lang="ja-JP" altLang="en-US" sz="1600" b="0" i="0" u="none" strike="noStrike" cap="none" normalizeH="0" baseline="0">
                          <a:ln>
                            <a:noFill/>
                          </a:ln>
                          <a:solidFill>
                            <a:srgbClr val="FF0000"/>
                          </a:solidFill>
                          <a:effectLst/>
                          <a:latin typeface="EPSON 太角ゴシック体Ｂ" charset="0"/>
                          <a:ea typeface="EPSON 太角ゴシック体Ｂ" charset="0"/>
                          <a:cs typeface="EPSON 太角ゴシック体Ｂ" charset="0"/>
                        </a:rPr>
                        <a:t>Ｗｉｉ</a:t>
                      </a:r>
                      <a:r>
                        <a:rPr kumimoji="1" lang="ja-JP" altLang="en-US" sz="1600" b="0" i="0" u="none" strike="noStrike" cap="none" normalizeH="0" baseline="0">
                          <a:ln>
                            <a:noFill/>
                          </a:ln>
                          <a:solidFill>
                            <a:srgbClr val="000000"/>
                          </a:solidFill>
                          <a:effectLst/>
                          <a:latin typeface="EPSON 太角ゴシック体Ｂ" charset="0"/>
                          <a:ea typeface="EPSON 太角ゴシック体Ｂ" charset="0"/>
                          <a:cs typeface="EPSON 太角ゴシック体Ｂ" charset="0"/>
                        </a:rPr>
                        <a:t>」（任天堂）、「プレイステーション３」（ソニーコンピュータエンタテイメント）発売</a:t>
                      </a:r>
                    </a:p>
                  </a:txBody>
                  <a:tcPr marL="8366" marR="8366" marT="83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63713" y="274638"/>
            <a:ext cx="5554662" cy="490537"/>
          </a:xfrm>
        </p:spPr>
        <p:txBody>
          <a:bodyPr rtlCol="0">
            <a:normAutofit fontScale="90000"/>
          </a:bodyPr>
          <a:lstStyle/>
          <a:p>
            <a:pPr eaLnBrk="1" fontAlgn="auto" hangingPunct="1">
              <a:spcAft>
                <a:spcPts val="0"/>
              </a:spcAft>
              <a:defRPr/>
            </a:pPr>
            <a:r>
              <a:rPr lang="ja-JP" altLang="en-US" sz="2800" dirty="0">
                <a:cs typeface="+mj-cs"/>
              </a:rPr>
              <a:t>知っておきたいおもちゃに関する法律</a:t>
            </a:r>
          </a:p>
        </p:txBody>
      </p:sp>
      <p:sp>
        <p:nvSpPr>
          <p:cNvPr id="19458" name="テキスト ボックス 2"/>
          <p:cNvSpPr txBox="1">
            <a:spLocks noChangeArrowheads="1"/>
          </p:cNvSpPr>
          <p:nvPr/>
        </p:nvSpPr>
        <p:spPr bwMode="auto">
          <a:xfrm>
            <a:off x="250825" y="2079625"/>
            <a:ext cx="8783638" cy="286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b="1"/>
              <a:t>製造物責任法（ＰＬ法）平成７年７月１日施行</a:t>
            </a:r>
            <a:endParaRPr lang="en-US" altLang="ja-JP" sz="2000" b="1"/>
          </a:p>
          <a:p>
            <a:r>
              <a:rPr lang="ja-JP" altLang="en-US" sz="2000" b="1"/>
              <a:t>「ＰＬ」とは</a:t>
            </a:r>
            <a:r>
              <a:rPr lang="en-US" altLang="ja-JP" sz="2000" b="1"/>
              <a:t>Product Liability,</a:t>
            </a:r>
            <a:r>
              <a:rPr lang="ja-JP" altLang="en-US" sz="2000" b="1"/>
              <a:t>すなわち「製造物責任」のことです。製造物責任制度</a:t>
            </a:r>
            <a:endParaRPr lang="en-US" altLang="ja-JP" sz="2000" b="1"/>
          </a:p>
          <a:p>
            <a:r>
              <a:rPr lang="ja-JP" altLang="en-US" sz="2000" b="1"/>
              <a:t>とは、製品の欠陥によって生命、身体または財産に損害を被った場合には、被</a:t>
            </a:r>
            <a:endParaRPr lang="en-US" altLang="ja-JP" sz="2000" b="1"/>
          </a:p>
          <a:p>
            <a:r>
              <a:rPr lang="ja-JP" altLang="en-US" sz="2000" b="1"/>
              <a:t>害者は製造業者に対して損害賠償を求めることができる制度です。</a:t>
            </a:r>
            <a:endParaRPr lang="en-US" altLang="ja-JP" sz="2000" b="1"/>
          </a:p>
          <a:p>
            <a:r>
              <a:rPr lang="ja-JP" altLang="en-US" sz="2000" b="1"/>
              <a:t>対象となる「製造物」とは、「製造又は加工された動産」をいうものとされている。</a:t>
            </a:r>
            <a:endParaRPr lang="en-US" altLang="ja-JP" sz="2000" b="1"/>
          </a:p>
          <a:p>
            <a:r>
              <a:rPr lang="ja-JP" altLang="en-US" sz="2000" b="1"/>
              <a:t>ここに「製造」とは、部品又は原材料に手を加えて新たな物品を作り出すことで</a:t>
            </a:r>
            <a:endParaRPr lang="en-US" altLang="ja-JP" sz="2000" b="1"/>
          </a:p>
          <a:p>
            <a:r>
              <a:rPr lang="ja-JP" altLang="en-US" sz="2000" b="1"/>
              <a:t>あり、「加工」とは、物品に手を加えてその本質を保持しつつこれに新しい属性</a:t>
            </a:r>
            <a:endParaRPr lang="en-US" altLang="ja-JP" sz="2000" b="1"/>
          </a:p>
          <a:p>
            <a:r>
              <a:rPr lang="ja-JP" altLang="en-US" sz="2000" b="1"/>
              <a:t>又は価値を付加することをいうものとされている。「加工」はＰＬ法の対象となるが</a:t>
            </a:r>
            <a:endParaRPr lang="en-US" altLang="ja-JP" sz="2000" b="1"/>
          </a:p>
          <a:p>
            <a:r>
              <a:rPr lang="ja-JP" altLang="en-US" sz="2000" b="1"/>
              <a:t>「修理」は対象ではない。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760663" y="346075"/>
            <a:ext cx="3683000" cy="490538"/>
          </a:xfrm>
        </p:spPr>
        <p:txBody>
          <a:bodyPr rtlCol="0">
            <a:normAutofit fontScale="90000"/>
          </a:bodyPr>
          <a:lstStyle/>
          <a:p>
            <a:pPr eaLnBrk="1" fontAlgn="auto" hangingPunct="1">
              <a:spcAft>
                <a:spcPts val="0"/>
              </a:spcAft>
              <a:defRPr/>
            </a:pPr>
            <a:r>
              <a:rPr lang="ja-JP" altLang="en-US" sz="2800" dirty="0">
                <a:cs typeface="+mj-cs"/>
              </a:rPr>
              <a:t>おもちゃの安全マーク</a:t>
            </a:r>
          </a:p>
        </p:txBody>
      </p:sp>
      <p:pic>
        <p:nvPicPr>
          <p:cNvPr id="20482" name="図 2" descr="安全マーク.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71550" y="908050"/>
            <a:ext cx="7451725" cy="554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536700" y="635000"/>
            <a:ext cx="5988050" cy="417513"/>
          </a:xfrm>
        </p:spPr>
        <p:txBody>
          <a:bodyPr rtlCol="0">
            <a:normAutofit fontScale="90000"/>
          </a:bodyPr>
          <a:lstStyle/>
          <a:p>
            <a:pPr eaLnBrk="1" fontAlgn="auto" hangingPunct="1">
              <a:spcAft>
                <a:spcPts val="0"/>
              </a:spcAft>
              <a:defRPr/>
            </a:pPr>
            <a:r>
              <a:rPr lang="ja-JP" altLang="en-US" sz="2800" dirty="0">
                <a:cs typeface="+mj-cs"/>
              </a:rPr>
              <a:t>おもちゃの分類　日本玩具協会資料より</a:t>
            </a:r>
          </a:p>
        </p:txBody>
      </p:sp>
      <p:graphicFrame>
        <p:nvGraphicFramePr>
          <p:cNvPr id="3" name="表 2"/>
          <p:cNvGraphicFramePr>
            <a:graphicFrameLocks noGrp="1"/>
          </p:cNvGraphicFramePr>
          <p:nvPr/>
        </p:nvGraphicFramePr>
        <p:xfrm>
          <a:off x="971550" y="1628775"/>
          <a:ext cx="7272338" cy="4610100"/>
        </p:xfrm>
        <a:graphic>
          <a:graphicData uri="http://schemas.openxmlformats.org/drawingml/2006/table">
            <a:tbl>
              <a:tblPr/>
              <a:tblGrid>
                <a:gridCol w="1012825">
                  <a:extLst>
                    <a:ext uri="{9D8B030D-6E8A-4147-A177-3AD203B41FA5}">
                      <a16:colId xmlns:a16="http://schemas.microsoft.com/office/drawing/2014/main" val="20000"/>
                    </a:ext>
                  </a:extLst>
                </a:gridCol>
                <a:gridCol w="2609850">
                  <a:extLst>
                    <a:ext uri="{9D8B030D-6E8A-4147-A177-3AD203B41FA5}">
                      <a16:colId xmlns:a16="http://schemas.microsoft.com/office/drawing/2014/main" val="20001"/>
                    </a:ext>
                  </a:extLst>
                </a:gridCol>
                <a:gridCol w="1568450">
                  <a:extLst>
                    <a:ext uri="{9D8B030D-6E8A-4147-A177-3AD203B41FA5}">
                      <a16:colId xmlns:a16="http://schemas.microsoft.com/office/drawing/2014/main" val="20002"/>
                    </a:ext>
                  </a:extLst>
                </a:gridCol>
                <a:gridCol w="2081213">
                  <a:extLst>
                    <a:ext uri="{9D8B030D-6E8A-4147-A177-3AD203B41FA5}">
                      <a16:colId xmlns:a16="http://schemas.microsoft.com/office/drawing/2014/main" val="20003"/>
                    </a:ext>
                  </a:extLst>
                </a:gridCol>
              </a:tblGrid>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大分類</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中分類</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1100" b="0" i="0" u="none" strike="noStrike" cap="none" normalizeH="0" baseline="0">
                          <a:ln>
                            <a:noFill/>
                          </a:ln>
                          <a:solidFill>
                            <a:srgbClr val="000000"/>
                          </a:solidFill>
                          <a:effectLst/>
                          <a:latin typeface="Calibri" pitchFamily="34" charset="0"/>
                          <a:ea typeface="PMingLiU" pitchFamily="18" charset="-120"/>
                        </a:rPr>
                        <a:t>４　基礎玩具</a:t>
                      </a:r>
                      <a:endParaRPr kumimoji="1" lang="zh-TW" altLang="en-US" sz="1100" b="0" i="0" u="none" strike="noStrike" cap="none" normalizeH="0" baseline="0">
                        <a:ln>
                          <a:noFill/>
                        </a:ln>
                        <a:solidFill>
                          <a:srgbClr val="000000"/>
                        </a:solidFill>
                        <a:effectLst/>
                        <a:latin typeface="ＭＳ Ｐゴシック" pitchFamily="50" charset="-128"/>
                        <a:ea typeface="PMingLiU" pitchFamily="18" charset="-120"/>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０５　アクショントイ</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　ゲーム</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０１　一般ゲーム</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１４　プレスクール</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０２　ジグソー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１５　ベビー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０３　電子ゲーム</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２９　乗用</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０４　テレビゲーム</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３７　音楽</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３１　シミュレーション・カードゲーム</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３８　幼児キャラクター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３２　パーティー・ジョーク</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３９　ブロック</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　男児玩具</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０５　男児キャラクター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４０　木製玩具及び積木</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０７　ミニカー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４１　書籍</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０８　レールトイ</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４２　遊具</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０９　トイホビー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　ぬいぐるみ・人形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１７　ぬいぐるみ</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３３　その他男児玩具関連</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２４　人形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　女児玩具</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１０　きせかえ</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　ホビー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１８　スケールプラモデル</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１１　ままごと</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４５　キャラクタープラモデル</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１２　女児ホビー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１９　ホビーラジコン</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３４　女児コレクション</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２０　鉄道模型</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３５　女児キャラクター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２１　ガン</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１５　ライフファッション</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２２　クラフトホビー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7"/>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１３　トイドール</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２３　ホビー関連用品</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8"/>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３５　その他女児玩具関連</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４５　スロットルレーシング</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9"/>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４７　書籍</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0"/>
                  </a:ext>
                </a:extLst>
              </a:tr>
              <a:tr h="209550">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４８　その他ホビー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900113" y="765175"/>
          <a:ext cx="7127875" cy="5330825"/>
        </p:xfrm>
        <a:graphic>
          <a:graphicData uri="http://schemas.openxmlformats.org/drawingml/2006/table">
            <a:tbl>
              <a:tblPr/>
              <a:tblGrid>
                <a:gridCol w="1851025">
                  <a:extLst>
                    <a:ext uri="{9D8B030D-6E8A-4147-A177-3AD203B41FA5}">
                      <a16:colId xmlns:a16="http://schemas.microsoft.com/office/drawing/2014/main" val="20000"/>
                    </a:ext>
                  </a:extLst>
                </a:gridCol>
                <a:gridCol w="2074862">
                  <a:extLst>
                    <a:ext uri="{9D8B030D-6E8A-4147-A177-3AD203B41FA5}">
                      <a16:colId xmlns:a16="http://schemas.microsoft.com/office/drawing/2014/main" val="20001"/>
                    </a:ext>
                  </a:extLst>
                </a:gridCol>
                <a:gridCol w="1108075">
                  <a:extLst>
                    <a:ext uri="{9D8B030D-6E8A-4147-A177-3AD203B41FA5}">
                      <a16:colId xmlns:a16="http://schemas.microsoft.com/office/drawing/2014/main" val="20002"/>
                    </a:ext>
                  </a:extLst>
                </a:gridCol>
                <a:gridCol w="2093913">
                  <a:extLst>
                    <a:ext uri="{9D8B030D-6E8A-4147-A177-3AD203B41FA5}">
                      <a16:colId xmlns:a16="http://schemas.microsoft.com/office/drawing/2014/main" val="20003"/>
                    </a:ext>
                  </a:extLst>
                </a:gridCol>
              </a:tblGrid>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７　季節物・その他</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２５　花火</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９　メディア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６７　マルチメディア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４９　節句</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６８　コンピュータ</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５０　夏物</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６９　コミュニケーション</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２７　小物玩具</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1100" b="0" i="0" u="none" strike="noStrike" cap="none" normalizeH="0" baseline="0">
                          <a:ln>
                            <a:noFill/>
                          </a:ln>
                          <a:solidFill>
                            <a:srgbClr val="000000"/>
                          </a:solidFill>
                          <a:effectLst/>
                          <a:latin typeface="Calibri" pitchFamily="34" charset="0"/>
                          <a:ea typeface="PMingLiU" pitchFamily="18" charset="-120"/>
                        </a:rPr>
                        <a:t>７０　一般書籍</a:t>
                      </a:r>
                      <a:endParaRPr kumimoji="1" lang="zh-TW" altLang="en-US" sz="1100" b="0" i="0" u="none" strike="noStrike" cap="none" normalizeH="0" baseline="0">
                        <a:ln>
                          <a:noFill/>
                        </a:ln>
                        <a:solidFill>
                          <a:srgbClr val="000000"/>
                        </a:solidFill>
                        <a:effectLst/>
                        <a:latin typeface="ＭＳ Ｐゴシック" pitchFamily="50" charset="-128"/>
                        <a:ea typeface="PMingLiU" pitchFamily="18" charset="-120"/>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２８　スポーツ</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７１　その他メディア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1100" b="0" i="0" u="none" strike="noStrike" cap="none" normalizeH="0" baseline="0">
                          <a:ln>
                            <a:noFill/>
                          </a:ln>
                          <a:solidFill>
                            <a:srgbClr val="000000"/>
                          </a:solidFill>
                          <a:effectLst/>
                          <a:latin typeface="Calibri" pitchFamily="34" charset="0"/>
                          <a:ea typeface="PMingLiU" pitchFamily="18" charset="-120"/>
                        </a:rPr>
                        <a:t>５１　自動販売機</a:t>
                      </a:r>
                      <a:endParaRPr kumimoji="1" lang="zh-TW" altLang="en-US" sz="1100" b="0" i="0" u="none" strike="noStrike" cap="none" normalizeH="0" baseline="0">
                        <a:ln>
                          <a:noFill/>
                        </a:ln>
                        <a:solidFill>
                          <a:srgbClr val="000000"/>
                        </a:solidFill>
                        <a:effectLst/>
                        <a:latin typeface="ＭＳ Ｐゴシック" pitchFamily="50" charset="-128"/>
                        <a:ea typeface="PMingLiU" pitchFamily="18" charset="-120"/>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５２　アミューズメント</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５３　電池</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５４　商品券</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２５　その他季節関連</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３０　その他</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８　雑貨</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５５　インリテリア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５６　ハウスウェア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５７　ステーショナリー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５８　ギフトサプライ</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５９　キャラクター</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６０　バラエティ</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６１　シーズン</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7"/>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６２　クリスマス用品</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8"/>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６３　ファッション雑貨</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9"/>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６４　アパレル</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0"/>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６５　びゅーティーケア</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1"/>
                  </a:ext>
                </a:extLst>
              </a:tr>
              <a:tr h="23177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　</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pitchFamily="34" charset="0"/>
                          <a:ea typeface="ＭＳ Ｐゴシック" pitchFamily="50" charset="-128"/>
                        </a:rPr>
                        <a:t>６６　その他の雑貨</a:t>
                      </a: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9524" marR="9524"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p:cNvGraphicFramePr>
            <a:graphicFrameLocks/>
          </p:cNvGraphicFramePr>
          <p:nvPr/>
        </p:nvGraphicFramePr>
        <p:xfrm>
          <a:off x="899592" y="764704"/>
          <a:ext cx="7416824" cy="5472607"/>
        </p:xfrm>
        <a:graphic>
          <a:graphicData uri="http://schemas.openxmlformats.org/drawingml/2006/chart">
            <c:chart xmlns:c="http://schemas.openxmlformats.org/drawingml/2006/chart" xmlns:r="http://schemas.openxmlformats.org/officeDocument/2006/relationships" r:id="rId2"/>
          </a:graphicData>
        </a:graphic>
      </p:graphicFrame>
      <p:sp>
        <p:nvSpPr>
          <p:cNvPr id="23554" name="テキスト ボックス 2"/>
          <p:cNvSpPr txBox="1">
            <a:spLocks noChangeArrowheads="1"/>
          </p:cNvSpPr>
          <p:nvPr/>
        </p:nvSpPr>
        <p:spPr bwMode="auto">
          <a:xfrm>
            <a:off x="2297113" y="549275"/>
            <a:ext cx="4506912"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2800"/>
              <a:t>2013</a:t>
            </a:r>
            <a:r>
              <a:rPr lang="ja-JP" altLang="en-US" sz="2800"/>
              <a:t>年度国内玩具市場規模</a:t>
            </a:r>
          </a:p>
        </p:txBody>
      </p:sp>
      <p:sp>
        <p:nvSpPr>
          <p:cNvPr id="23555" name="テキスト ボックス 3"/>
          <p:cNvSpPr txBox="1">
            <a:spLocks noChangeArrowheads="1"/>
          </p:cNvSpPr>
          <p:nvPr/>
        </p:nvSpPr>
        <p:spPr bwMode="auto">
          <a:xfrm>
            <a:off x="6516688" y="5651500"/>
            <a:ext cx="11144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t>6756</a:t>
            </a:r>
            <a:r>
              <a:rPr lang="ja-JP" altLang="en-US" sz="1800"/>
              <a:t>億円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401888" y="274638"/>
            <a:ext cx="4114800" cy="561975"/>
          </a:xfrm>
        </p:spPr>
        <p:txBody>
          <a:bodyPr rtlCol="0">
            <a:normAutofit fontScale="90000"/>
          </a:bodyPr>
          <a:lstStyle/>
          <a:p>
            <a:pPr eaLnBrk="1" fontAlgn="auto" hangingPunct="1">
              <a:spcAft>
                <a:spcPts val="0"/>
              </a:spcAft>
              <a:defRPr/>
            </a:pPr>
            <a:r>
              <a:rPr lang="ja-JP" altLang="en-US" sz="3600" dirty="0">
                <a:cs typeface="+mj-cs"/>
              </a:rPr>
              <a:t>おもちゃ病院とは</a:t>
            </a:r>
          </a:p>
        </p:txBody>
      </p:sp>
      <p:pic>
        <p:nvPicPr>
          <p:cNvPr id="24578" name="図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981075"/>
            <a:ext cx="6680200" cy="457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79" name="テキスト ボックス 3"/>
          <p:cNvSpPr txBox="1">
            <a:spLocks noChangeArrowheads="1"/>
          </p:cNvSpPr>
          <p:nvPr/>
        </p:nvSpPr>
        <p:spPr bwMode="auto">
          <a:xfrm>
            <a:off x="1066800" y="5934075"/>
            <a:ext cx="6937375"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b="1"/>
              <a:t>おもちゃ病院はメーカーの修理部門と違い、回路図があるわけでもなく</a:t>
            </a:r>
            <a:endParaRPr lang="en-US" altLang="ja-JP" sz="1800" b="1"/>
          </a:p>
          <a:p>
            <a:r>
              <a:rPr lang="ja-JP" altLang="en-US" sz="1800" b="1"/>
              <a:t>ドクターの経験と腕次第？</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57425" y="274638"/>
            <a:ext cx="4475163" cy="490537"/>
          </a:xfrm>
        </p:spPr>
        <p:txBody>
          <a:bodyPr rtlCol="0">
            <a:normAutofit fontScale="90000"/>
          </a:bodyPr>
          <a:lstStyle/>
          <a:p>
            <a:pPr eaLnBrk="1" fontAlgn="auto" hangingPunct="1">
              <a:spcAft>
                <a:spcPts val="0"/>
              </a:spcAft>
              <a:defRPr/>
            </a:pPr>
            <a:r>
              <a:rPr lang="ja-JP" altLang="en-US" sz="2800" dirty="0">
                <a:cs typeface="+mj-cs"/>
              </a:rPr>
              <a:t>おもちゃの症例パターン</a:t>
            </a:r>
          </a:p>
        </p:txBody>
      </p:sp>
      <p:sp>
        <p:nvSpPr>
          <p:cNvPr id="25602" name="テキスト ボックス 2"/>
          <p:cNvSpPr txBox="1">
            <a:spLocks noChangeArrowheads="1"/>
          </p:cNvSpPr>
          <p:nvPr/>
        </p:nvSpPr>
        <p:spPr bwMode="auto">
          <a:xfrm>
            <a:off x="539750" y="765175"/>
            <a:ext cx="6305550"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落とした、ぶつけた、こぼした・・・・</a:t>
            </a:r>
            <a:endParaRPr lang="en-US" altLang="ja-JP" sz="1800"/>
          </a:p>
          <a:p>
            <a:r>
              <a:rPr lang="ja-JP" altLang="en-US" sz="1800"/>
              <a:t>①動かない</a:t>
            </a:r>
            <a:endParaRPr lang="en-US" altLang="ja-JP" sz="1800"/>
          </a:p>
          <a:p>
            <a:r>
              <a:rPr lang="ja-JP" altLang="en-US" sz="1800"/>
              <a:t>②折れた、割れた、外れた、破れた</a:t>
            </a:r>
            <a:endParaRPr lang="en-US" altLang="ja-JP" sz="1800"/>
          </a:p>
          <a:p>
            <a:r>
              <a:rPr lang="ja-JP" altLang="en-US" sz="1800"/>
              <a:t>③鳴かない、鳴らない、音が出ない、光がでない、画面がでない</a:t>
            </a:r>
            <a:endParaRPr lang="en-US" altLang="ja-JP" sz="1800"/>
          </a:p>
          <a:p>
            <a:r>
              <a:rPr lang="ja-JP" altLang="en-US" sz="1800"/>
              <a:t>④動きがおかしい、うまく動かない</a:t>
            </a:r>
          </a:p>
        </p:txBody>
      </p:sp>
      <p:graphicFrame>
        <p:nvGraphicFramePr>
          <p:cNvPr id="5" name="グラフ 4"/>
          <p:cNvGraphicFramePr>
            <a:graphicFrameLocks/>
          </p:cNvGraphicFramePr>
          <p:nvPr/>
        </p:nvGraphicFramePr>
        <p:xfrm>
          <a:off x="1187624" y="2276872"/>
          <a:ext cx="6912768" cy="424847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タイトル 1"/>
          <p:cNvSpPr>
            <a:spLocks noGrp="1"/>
          </p:cNvSpPr>
          <p:nvPr>
            <p:ph type="title"/>
          </p:nvPr>
        </p:nvSpPr>
        <p:spPr>
          <a:xfrm>
            <a:off x="2700338" y="333375"/>
            <a:ext cx="2962275" cy="561975"/>
          </a:xfrm>
        </p:spPr>
        <p:txBody>
          <a:bodyPr rtlCol="0">
            <a:normAutofit fontScale="90000"/>
          </a:bodyPr>
          <a:lstStyle/>
          <a:p>
            <a:pPr eaLnBrk="1" fontAlgn="auto" hangingPunct="1">
              <a:spcAft>
                <a:spcPts val="0"/>
              </a:spcAft>
              <a:defRPr/>
            </a:pPr>
            <a:r>
              <a:rPr lang="ja-JP" altLang="en-US" sz="3200">
                <a:cs typeface="+mj-cs"/>
              </a:rPr>
              <a:t>用意するもの</a:t>
            </a:r>
          </a:p>
        </p:txBody>
      </p:sp>
      <p:sp>
        <p:nvSpPr>
          <p:cNvPr id="26626" name="テキスト ボックス 2"/>
          <p:cNvSpPr txBox="1">
            <a:spLocks noChangeArrowheads="1"/>
          </p:cNvSpPr>
          <p:nvPr/>
        </p:nvSpPr>
        <p:spPr bwMode="auto">
          <a:xfrm>
            <a:off x="755650" y="1341438"/>
            <a:ext cx="7272338"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a:solidFill>
                  <a:srgbClr val="FF0000"/>
                </a:solidFill>
              </a:rPr>
              <a:t>ドライバー</a:t>
            </a:r>
            <a:r>
              <a:rPr lang="ja-JP" altLang="en-US" sz="2000"/>
              <a:t>、</a:t>
            </a:r>
            <a:r>
              <a:rPr lang="ja-JP" altLang="en-US" sz="2000">
                <a:solidFill>
                  <a:srgbClr val="FF0000"/>
                </a:solidFill>
              </a:rPr>
              <a:t>テスター</a:t>
            </a:r>
            <a:r>
              <a:rPr lang="ja-JP" altLang="en-US" sz="2000"/>
              <a:t>、ピンセット、カッター、のこぎり、　</a:t>
            </a:r>
            <a:endParaRPr lang="en-US" altLang="ja-JP" sz="2000"/>
          </a:p>
          <a:p>
            <a:r>
              <a:rPr lang="ja-JP" altLang="en-US" sz="2000"/>
              <a:t>サンドペーパー、</a:t>
            </a:r>
            <a:r>
              <a:rPr lang="ja-JP" altLang="en-US" sz="2000">
                <a:solidFill>
                  <a:srgbClr val="FF0000"/>
                </a:solidFill>
              </a:rPr>
              <a:t>消しゴム</a:t>
            </a:r>
            <a:r>
              <a:rPr lang="ja-JP" altLang="en-US" sz="2000"/>
              <a:t>、時計ドライバー、</a:t>
            </a:r>
            <a:br>
              <a:rPr lang="en-US" altLang="ja-JP" sz="2000"/>
            </a:br>
            <a:endParaRPr lang="ja-JP" altLang="en-US" sz="2000"/>
          </a:p>
        </p:txBody>
      </p:sp>
      <p:pic>
        <p:nvPicPr>
          <p:cNvPr id="26627" name="図 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5288" y="2492375"/>
            <a:ext cx="2628900" cy="171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8" name="図 6"/>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77900" y="4575175"/>
            <a:ext cx="2730500" cy="142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9" name="図 7"/>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140200" y="4551363"/>
            <a:ext cx="1193800" cy="176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0" name="図 10" descr="時計ドライバー.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588125" y="3644900"/>
            <a:ext cx="2235200" cy="287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1" name="図 5" descr="ドライバー規格.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132138" y="2205038"/>
            <a:ext cx="4132262" cy="2451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図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1188" y="388938"/>
            <a:ext cx="3505200" cy="242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0" name="図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51275" y="333375"/>
            <a:ext cx="3011488" cy="199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1" name="図 3"/>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35600" y="4076700"/>
            <a:ext cx="2959100" cy="215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2" name="図 4"/>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1188" y="3403600"/>
            <a:ext cx="4445000" cy="273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3" name="テキスト ボックス 5"/>
          <p:cNvSpPr txBox="1">
            <a:spLocks noChangeArrowheads="1"/>
          </p:cNvSpPr>
          <p:nvPr/>
        </p:nvSpPr>
        <p:spPr bwMode="auto">
          <a:xfrm>
            <a:off x="7169150" y="1233488"/>
            <a:ext cx="11080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ゴシック W7" charset="0"/>
                <a:ea typeface="EPSON ゴシック W7" charset="0"/>
                <a:cs typeface="EPSON ゴシック W7" charset="0"/>
              </a:rPr>
              <a:t>ニッパー</a:t>
            </a:r>
          </a:p>
        </p:txBody>
      </p:sp>
      <p:sp>
        <p:nvSpPr>
          <p:cNvPr id="27654" name="テキスト ボックス 6"/>
          <p:cNvSpPr txBox="1">
            <a:spLocks noChangeArrowheads="1"/>
          </p:cNvSpPr>
          <p:nvPr/>
        </p:nvSpPr>
        <p:spPr bwMode="auto">
          <a:xfrm>
            <a:off x="2124075" y="2849563"/>
            <a:ext cx="11080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ゴシック W7" charset="0"/>
                <a:ea typeface="EPSON ゴシック W7" charset="0"/>
                <a:cs typeface="EPSON ゴシック W7" charset="0"/>
              </a:rPr>
              <a:t>半田ごて</a:t>
            </a:r>
          </a:p>
        </p:txBody>
      </p:sp>
      <p:sp>
        <p:nvSpPr>
          <p:cNvPr id="27655" name="テキスト ボックス 7"/>
          <p:cNvSpPr txBox="1">
            <a:spLocks noChangeArrowheads="1"/>
          </p:cNvSpPr>
          <p:nvPr/>
        </p:nvSpPr>
        <p:spPr bwMode="auto">
          <a:xfrm>
            <a:off x="6588125" y="5770563"/>
            <a:ext cx="15700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ゴシック W7" charset="0"/>
                <a:ea typeface="EPSON ゴシック W7" charset="0"/>
                <a:cs typeface="EPSON ゴシック W7" charset="0"/>
              </a:rPr>
              <a:t>ラジオペンチ</a:t>
            </a:r>
          </a:p>
        </p:txBody>
      </p:sp>
      <p:pic>
        <p:nvPicPr>
          <p:cNvPr id="27656" name="図 9" descr="中国製ニッパー.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364163" y="1989138"/>
            <a:ext cx="2962275" cy="195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121025" y="274638"/>
            <a:ext cx="2314575" cy="490537"/>
          </a:xfrm>
        </p:spPr>
        <p:txBody>
          <a:bodyPr rtlCol="0">
            <a:normAutofit fontScale="90000"/>
          </a:bodyPr>
          <a:lstStyle/>
          <a:p>
            <a:pPr eaLnBrk="1" fontAlgn="auto" hangingPunct="1">
              <a:spcAft>
                <a:spcPts val="0"/>
              </a:spcAft>
              <a:defRPr/>
            </a:pPr>
            <a:r>
              <a:rPr lang="ja-JP" altLang="en-US" sz="2800" dirty="0">
                <a:cs typeface="+mj-cs"/>
              </a:rPr>
              <a:t>あると便利</a:t>
            </a:r>
          </a:p>
        </p:txBody>
      </p:sp>
      <p:sp>
        <p:nvSpPr>
          <p:cNvPr id="28674" name="テキスト ボックス 2"/>
          <p:cNvSpPr txBox="1">
            <a:spLocks noChangeArrowheads="1"/>
          </p:cNvSpPr>
          <p:nvPr/>
        </p:nvSpPr>
        <p:spPr bwMode="auto">
          <a:xfrm>
            <a:off x="1187450" y="1341438"/>
            <a:ext cx="9540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a:latin typeface="EPSON 太角ゴシック体Ｂ" charset="0"/>
                <a:ea typeface="EPSON 太角ゴシック体Ｂ" charset="0"/>
                <a:cs typeface="EPSON 太角ゴシック体Ｂ" charset="0"/>
              </a:rPr>
              <a:t>ノギス</a:t>
            </a:r>
          </a:p>
        </p:txBody>
      </p:sp>
      <p:sp>
        <p:nvSpPr>
          <p:cNvPr id="28675" name="テキスト ボックス 3"/>
          <p:cNvSpPr txBox="1">
            <a:spLocks noChangeArrowheads="1"/>
          </p:cNvSpPr>
          <p:nvPr/>
        </p:nvSpPr>
        <p:spPr bwMode="auto">
          <a:xfrm>
            <a:off x="1187450" y="3789363"/>
            <a:ext cx="157003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太角ゴシック体Ｂ" charset="0"/>
                <a:ea typeface="EPSON 太角ゴシック体Ｂ" charset="0"/>
                <a:cs typeface="EPSON 太角ゴシック体Ｂ" charset="0"/>
              </a:rPr>
              <a:t>こじ開け工具</a:t>
            </a:r>
          </a:p>
        </p:txBody>
      </p:sp>
      <p:pic>
        <p:nvPicPr>
          <p:cNvPr id="28676" name="図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770063"/>
            <a:ext cx="4762500" cy="1695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7" name="テキスト ボックス 5"/>
          <p:cNvSpPr txBox="1">
            <a:spLocks noChangeArrowheads="1"/>
          </p:cNvSpPr>
          <p:nvPr/>
        </p:nvSpPr>
        <p:spPr bwMode="auto">
          <a:xfrm>
            <a:off x="1187450" y="5229225"/>
            <a:ext cx="13382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太角ゴシック体Ｂ" charset="0"/>
                <a:ea typeface="EPSON 太角ゴシック体Ｂ" charset="0"/>
                <a:cs typeface="EPSON 太角ゴシック体Ｂ" charset="0"/>
              </a:rPr>
              <a:t>電動ドリル</a:t>
            </a:r>
          </a:p>
        </p:txBody>
      </p:sp>
      <p:pic>
        <p:nvPicPr>
          <p:cNvPr id="28678" name="図 6"/>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54350" y="3492500"/>
            <a:ext cx="2598738" cy="146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79" name="図 2"/>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51525" y="1770063"/>
            <a:ext cx="3062288"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80" name="テキスト ボックス 2"/>
          <p:cNvSpPr txBox="1">
            <a:spLocks noChangeArrowheads="1"/>
          </p:cNvSpPr>
          <p:nvPr/>
        </p:nvSpPr>
        <p:spPr bwMode="auto">
          <a:xfrm>
            <a:off x="5927725" y="1373188"/>
            <a:ext cx="274796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a:latin typeface="EPSON 太角ゴシック体Ｂ" charset="0"/>
                <a:ea typeface="EPSON 太角ゴシック体Ｂ" charset="0"/>
                <a:cs typeface="EPSON 太角ゴシック体Ｂ" charset="0"/>
              </a:rPr>
              <a:t>ノギスの目盛の読み方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図 2"/>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64163" y="3357563"/>
            <a:ext cx="2987675" cy="2097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698" name="図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1950" y="1196975"/>
            <a:ext cx="4797425" cy="4797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699" name="テキスト ボックス 4"/>
          <p:cNvSpPr txBox="1">
            <a:spLocks noChangeArrowheads="1"/>
          </p:cNvSpPr>
          <p:nvPr/>
        </p:nvSpPr>
        <p:spPr bwMode="auto">
          <a:xfrm>
            <a:off x="2987675" y="611188"/>
            <a:ext cx="29543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ゴシック W6" charset="0"/>
                <a:ea typeface="EPSON ゴシック W6" charset="0"/>
                <a:cs typeface="EPSON ゴシック W6" charset="0"/>
              </a:rPr>
              <a:t>特殊ドライバーのいろいろ</a:t>
            </a:r>
          </a:p>
        </p:txBody>
      </p:sp>
      <p:sp>
        <p:nvSpPr>
          <p:cNvPr id="29700" name="テキスト ボックス 1"/>
          <p:cNvSpPr txBox="1">
            <a:spLocks noChangeArrowheads="1"/>
          </p:cNvSpPr>
          <p:nvPr/>
        </p:nvSpPr>
        <p:spPr bwMode="auto">
          <a:xfrm>
            <a:off x="5435600" y="2781300"/>
            <a:ext cx="32639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三角ドライバーを使ったおもちゃ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905125" y="274638"/>
            <a:ext cx="2890838" cy="561975"/>
          </a:xfrm>
        </p:spPr>
        <p:txBody>
          <a:bodyPr rtlCol="0">
            <a:normAutofit fontScale="90000"/>
          </a:bodyPr>
          <a:lstStyle/>
          <a:p>
            <a:pPr eaLnBrk="1" fontAlgn="auto" hangingPunct="1">
              <a:spcAft>
                <a:spcPts val="0"/>
              </a:spcAft>
              <a:defRPr/>
            </a:pPr>
            <a:r>
              <a:rPr lang="ja-JP" altLang="en-US" sz="3200" dirty="0">
                <a:cs typeface="+mj-cs"/>
              </a:rPr>
              <a:t>電池の話</a:t>
            </a:r>
          </a:p>
        </p:txBody>
      </p:sp>
      <p:pic>
        <p:nvPicPr>
          <p:cNvPr id="30722" name="図 2"/>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92275" y="765175"/>
            <a:ext cx="5397500" cy="5846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タイトル 1"/>
          <p:cNvSpPr>
            <a:spLocks noGrp="1"/>
          </p:cNvSpPr>
          <p:nvPr>
            <p:ph type="title"/>
          </p:nvPr>
        </p:nvSpPr>
        <p:spPr>
          <a:xfrm>
            <a:off x="3059113" y="274638"/>
            <a:ext cx="2819400" cy="561975"/>
          </a:xfrm>
        </p:spPr>
        <p:txBody>
          <a:bodyPr/>
          <a:lstStyle/>
          <a:p>
            <a:pPr eaLnBrk="1" hangingPunct="1"/>
            <a:r>
              <a:rPr lang="ja-JP" altLang="en-US" sz="2800">
                <a:latin typeface="Calibri" charset="0"/>
                <a:ea typeface="ＭＳ Ｐゴシック" charset="0"/>
              </a:rPr>
              <a:t>電池の用途</a:t>
            </a:r>
          </a:p>
        </p:txBody>
      </p:sp>
      <p:pic>
        <p:nvPicPr>
          <p:cNvPr id="31746" name="図 2" descr="身の回りで活躍する電池"/>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3" y="1000125"/>
            <a:ext cx="4076700" cy="494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7" name="図 3" descr="http://www.baj.or.jp/knowledge/images/stage02b.gi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87900" y="1052513"/>
            <a:ext cx="4070350" cy="494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916238" y="274638"/>
            <a:ext cx="3106737" cy="417512"/>
          </a:xfrm>
        </p:spPr>
        <p:txBody>
          <a:bodyPr rtlCol="0">
            <a:normAutofit fontScale="90000"/>
          </a:bodyPr>
          <a:lstStyle/>
          <a:p>
            <a:pPr eaLnBrk="1" fontAlgn="auto" hangingPunct="1">
              <a:spcAft>
                <a:spcPts val="0"/>
              </a:spcAft>
              <a:defRPr/>
            </a:pPr>
            <a:r>
              <a:rPr lang="ja-JP" altLang="en-US" sz="2400" dirty="0">
                <a:cs typeface="+mj-cs"/>
              </a:rPr>
              <a:t>電池の正しい使い方</a:t>
            </a:r>
          </a:p>
        </p:txBody>
      </p:sp>
      <p:pic>
        <p:nvPicPr>
          <p:cNvPr id="32770" name="図 2" descr="電池のイラスト写真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651500" y="1052513"/>
            <a:ext cx="2120900" cy="1250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1" name="テキスト ボックス 3"/>
          <p:cNvSpPr txBox="1">
            <a:spLocks noChangeArrowheads="1"/>
          </p:cNvSpPr>
          <p:nvPr/>
        </p:nvSpPr>
        <p:spPr bwMode="auto">
          <a:xfrm>
            <a:off x="755650" y="908050"/>
            <a:ext cx="5102225"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b="1">
                <a:solidFill>
                  <a:srgbClr val="FF0000"/>
                </a:solidFill>
              </a:rPr>
              <a:t>●</a:t>
            </a:r>
            <a:r>
              <a:rPr lang="ja-JP" altLang="en-US" sz="1800" b="1">
                <a:solidFill>
                  <a:srgbClr val="FF0000"/>
                </a:solidFill>
              </a:rPr>
              <a:t>同じ種類の電池を使いましょう！</a:t>
            </a:r>
            <a:endParaRPr lang="ja-JP" sz="1800">
              <a:solidFill>
                <a:srgbClr val="FF0000"/>
              </a:solidFill>
            </a:endParaRPr>
          </a:p>
          <a:p>
            <a:r>
              <a:rPr lang="ja-JP" altLang="en-US" sz="1800"/>
              <a:t>アルカリ電池とマンガン電池を混ぜて使用したり、</a:t>
            </a:r>
            <a:endParaRPr lang="ja-JP" sz="1800"/>
          </a:p>
          <a:p>
            <a:r>
              <a:rPr lang="ja-JP" altLang="en-US" sz="1800"/>
              <a:t>銘柄の違う電池、メーカーの違う電池を混ぜて</a:t>
            </a:r>
            <a:endParaRPr lang="ja-JP" sz="1800"/>
          </a:p>
          <a:p>
            <a:r>
              <a:rPr lang="ja-JP" altLang="en-US" sz="1800"/>
              <a:t>使用しないでください。</a:t>
            </a:r>
            <a:endParaRPr lang="ja-JP" sz="1800"/>
          </a:p>
          <a:p>
            <a:r>
              <a:rPr lang="ja-JP" altLang="en-US" sz="1800"/>
              <a:t>発熱、液漏れ、破裂を起こす恐れがあります。</a:t>
            </a:r>
            <a:r>
              <a:rPr lang="ja-JP" sz="1800"/>
              <a:t> </a:t>
            </a:r>
            <a:endParaRPr lang="ja-JP" altLang="en-US" sz="1800"/>
          </a:p>
        </p:txBody>
      </p:sp>
      <p:pic>
        <p:nvPicPr>
          <p:cNvPr id="32772" name="図 4" descr="電池のイラスト写真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71550" y="2565400"/>
            <a:ext cx="1905000" cy="1136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3" name="テキスト ボックス 5"/>
          <p:cNvSpPr txBox="1">
            <a:spLocks noChangeArrowheads="1"/>
          </p:cNvSpPr>
          <p:nvPr/>
        </p:nvSpPr>
        <p:spPr bwMode="auto">
          <a:xfrm>
            <a:off x="3059113" y="2589213"/>
            <a:ext cx="5592762"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電池を交換するときは全部まとめて入れ替えましょう！</a:t>
            </a:r>
            <a:br>
              <a:rPr lang="en-US" altLang="ja-JP" sz="1800"/>
            </a:br>
            <a:r>
              <a:rPr lang="ja-JP" altLang="en-US" sz="1800"/>
              <a:t>電池を交換するときは、全部まとめて交換してください。</a:t>
            </a:r>
            <a:endParaRPr lang="en-US" altLang="ja-JP" sz="1800"/>
          </a:p>
          <a:p>
            <a:r>
              <a:rPr lang="ja-JP" altLang="en-US" sz="1800"/>
              <a:t>古い電池と新しい電池、いろいろな種類の電池を混ぜて</a:t>
            </a:r>
            <a:endParaRPr lang="en-US" altLang="ja-JP" sz="1800"/>
          </a:p>
          <a:p>
            <a:r>
              <a:rPr lang="ja-JP" altLang="en-US" sz="1800"/>
              <a:t>使用すると、液漏れを起こす恐れがあります。</a:t>
            </a:r>
            <a:r>
              <a:rPr lang="ja-JP" sz="1800"/>
              <a:t> </a:t>
            </a:r>
            <a:endParaRPr lang="ja-JP" altLang="en-US" sz="1800"/>
          </a:p>
        </p:txBody>
      </p:sp>
      <p:pic>
        <p:nvPicPr>
          <p:cNvPr id="32774" name="図 6" descr="電池のイラスト写真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48488" y="3933825"/>
            <a:ext cx="1103312" cy="1233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5" name="テキスト ボックス 7"/>
          <p:cNvSpPr txBox="1">
            <a:spLocks noChangeArrowheads="1"/>
          </p:cNvSpPr>
          <p:nvPr/>
        </p:nvSpPr>
        <p:spPr bwMode="auto">
          <a:xfrm>
            <a:off x="684213" y="3860800"/>
            <a:ext cx="626745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電池には使用推奨期限があります。</a:t>
            </a:r>
            <a:br>
              <a:rPr lang="en-US" altLang="ja-JP" sz="1800">
                <a:solidFill>
                  <a:srgbClr val="FF0000"/>
                </a:solidFill>
              </a:rPr>
            </a:br>
            <a:r>
              <a:rPr lang="ja-JP" altLang="en-US" sz="1800"/>
              <a:t>電池には使用推奨期限が設定されています（電池に表示され</a:t>
            </a:r>
            <a:endParaRPr lang="en-US" altLang="ja-JP" sz="1800"/>
          </a:p>
          <a:p>
            <a:r>
              <a:rPr lang="ja-JP" altLang="en-US" sz="1800"/>
              <a:t>ています）。一度も使用していない電池でも、期限切れの電池を</a:t>
            </a:r>
            <a:endParaRPr lang="en-US" altLang="ja-JP" sz="1800"/>
          </a:p>
          <a:p>
            <a:r>
              <a:rPr lang="ja-JP" altLang="en-US" sz="1800"/>
              <a:t>使用すると、玩具が正常に作動しない場合がありますので、</a:t>
            </a:r>
            <a:endParaRPr lang="en-US" altLang="ja-JP" sz="1800"/>
          </a:p>
          <a:p>
            <a:r>
              <a:rPr lang="ja-JP" altLang="en-US" sz="1800"/>
              <a:t>使用推奨期限内の電池を使用してください。</a:t>
            </a:r>
            <a:r>
              <a:rPr lang="ja-JP" sz="1800"/>
              <a:t> </a:t>
            </a:r>
            <a:endParaRPr lang="ja-JP" altLang="en-US" sz="1800"/>
          </a:p>
        </p:txBody>
      </p:sp>
      <p:pic>
        <p:nvPicPr>
          <p:cNvPr id="32776" name="図 8" descr="電池のイラスト写真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27088" y="5445125"/>
            <a:ext cx="1522412" cy="1185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7" name="テキスト ボックス 9"/>
          <p:cNvSpPr txBox="1">
            <a:spLocks noChangeArrowheads="1"/>
          </p:cNvSpPr>
          <p:nvPr/>
        </p:nvSpPr>
        <p:spPr bwMode="auto">
          <a:xfrm>
            <a:off x="2555875" y="5397500"/>
            <a:ext cx="621982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電池のプラス、マイナス（＋極・－極）は正しく装着しましょう！</a:t>
            </a:r>
            <a:br>
              <a:rPr lang="en-US" altLang="ja-JP" sz="1800"/>
            </a:br>
            <a:r>
              <a:rPr lang="ja-JP" altLang="en-US" sz="1800"/>
              <a:t>逆になった電池が充電され、発熱、液もれ、破裂などの危険</a:t>
            </a:r>
            <a:endParaRPr lang="en-US" altLang="ja-JP" sz="1800"/>
          </a:p>
          <a:p>
            <a:r>
              <a:rPr lang="ja-JP" altLang="en-US" sz="1800"/>
              <a:t>があります。特に３本以上の電池を使う場合は１本を逆に入</a:t>
            </a:r>
            <a:endParaRPr lang="en-US" altLang="ja-JP" sz="1800"/>
          </a:p>
          <a:p>
            <a:r>
              <a:rPr lang="ja-JP" altLang="en-US" sz="1800"/>
              <a:t>れても動くものがあります。</a:t>
            </a:r>
            <a:r>
              <a:rPr lang="ja-JP" sz="1800"/>
              <a:t> </a:t>
            </a:r>
            <a:endParaRPr lang="ja-JP" altLang="en-US"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図 1" descr="電池のイラスト写真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092950" y="549275"/>
            <a:ext cx="1214438" cy="129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4" name="テキスト ボックス 2"/>
          <p:cNvSpPr txBox="1">
            <a:spLocks noChangeArrowheads="1"/>
          </p:cNvSpPr>
          <p:nvPr/>
        </p:nvSpPr>
        <p:spPr bwMode="auto">
          <a:xfrm>
            <a:off x="539750" y="439738"/>
            <a:ext cx="6294438"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電池はマイナス側から装填しましょう！</a:t>
            </a:r>
            <a:br>
              <a:rPr lang="en-US" altLang="ja-JP" sz="1800">
                <a:solidFill>
                  <a:srgbClr val="FF0000"/>
                </a:solidFill>
              </a:rPr>
            </a:br>
            <a:r>
              <a:rPr lang="ja-JP" altLang="en-US" sz="1800"/>
              <a:t>電池を入れるとき、接点のスプリング部で電池に傷を付けたり、</a:t>
            </a:r>
            <a:endParaRPr lang="en-US" altLang="ja-JP" sz="1800"/>
          </a:p>
          <a:p>
            <a:r>
              <a:rPr lang="ja-JP" altLang="en-US" sz="1800"/>
              <a:t>カバーを破ってしまうことがあります。発熱、破裂、発煙、発火の</a:t>
            </a:r>
            <a:endParaRPr lang="en-US" altLang="ja-JP" sz="1800"/>
          </a:p>
          <a:p>
            <a:r>
              <a:rPr lang="ja-JP" altLang="en-US" sz="1800"/>
              <a:t>恐れがありますので、マイナス側接点をスプリングに正しく押し</a:t>
            </a:r>
            <a:endParaRPr lang="en-US" altLang="ja-JP" sz="1800"/>
          </a:p>
          <a:p>
            <a:r>
              <a:rPr lang="ja-JP" altLang="en-US" sz="1800"/>
              <a:t>当てながら入れてください。</a:t>
            </a:r>
            <a:r>
              <a:rPr lang="ja-JP" sz="1800"/>
              <a:t> </a:t>
            </a:r>
            <a:endParaRPr lang="ja-JP" altLang="en-US" sz="1800"/>
          </a:p>
        </p:txBody>
      </p:sp>
      <p:pic>
        <p:nvPicPr>
          <p:cNvPr id="33795" name="図 3" descr="電池のイラスト写真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2138" y="1992313"/>
            <a:ext cx="1676400" cy="129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6" name="テキスト ボックス 4"/>
          <p:cNvSpPr txBox="1">
            <a:spLocks noChangeArrowheads="1"/>
          </p:cNvSpPr>
          <p:nvPr/>
        </p:nvSpPr>
        <p:spPr bwMode="auto">
          <a:xfrm>
            <a:off x="2484438" y="2012950"/>
            <a:ext cx="64039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電池の端子はきれいにしましょう！</a:t>
            </a:r>
            <a:br>
              <a:rPr lang="en-US" altLang="ja-JP" sz="1800">
                <a:solidFill>
                  <a:srgbClr val="FF0000"/>
                </a:solidFill>
              </a:rPr>
            </a:br>
            <a:r>
              <a:rPr lang="ja-JP" altLang="en-US" sz="1800"/>
              <a:t>電池の端子（＋端子・－端子）の表面が汚れていると、電池本来</a:t>
            </a:r>
            <a:endParaRPr lang="en-US" altLang="ja-JP" sz="1800"/>
          </a:p>
          <a:p>
            <a:r>
              <a:rPr lang="ja-JP" altLang="en-US" sz="1800"/>
              <a:t>の性能が発揮できなくなり、玩具の作動に影響がでる場合があり</a:t>
            </a:r>
            <a:endParaRPr lang="en-US" altLang="ja-JP" sz="1800"/>
          </a:p>
          <a:p>
            <a:r>
              <a:rPr lang="ja-JP" altLang="en-US" sz="1800"/>
              <a:t>ます。乾いた布などで汚れを落としてから使用してください。</a:t>
            </a:r>
            <a:r>
              <a:rPr lang="ja-JP" sz="1800"/>
              <a:t> </a:t>
            </a:r>
            <a:endParaRPr lang="ja-JP" altLang="en-US" sz="1800"/>
          </a:p>
        </p:txBody>
      </p:sp>
      <p:pic>
        <p:nvPicPr>
          <p:cNvPr id="33797" name="図 5" descr="電池のイラスト写真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19925" y="3632200"/>
            <a:ext cx="1323975" cy="1381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8" name="テキスト ボックス 6"/>
          <p:cNvSpPr txBox="1">
            <a:spLocks noChangeArrowheads="1"/>
          </p:cNvSpPr>
          <p:nvPr/>
        </p:nvSpPr>
        <p:spPr bwMode="auto">
          <a:xfrm>
            <a:off x="611188" y="3403600"/>
            <a:ext cx="6453187"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電池の＋端子と－端子を金属などで直接つながないで！</a:t>
            </a:r>
            <a:br>
              <a:rPr lang="en-US" altLang="ja-JP" sz="1800"/>
            </a:br>
            <a:r>
              <a:rPr lang="ja-JP" altLang="en-US" sz="1800"/>
              <a:t>バッグの中に電池をそのまま入れたりすると、鍵、キーホルダー、</a:t>
            </a:r>
            <a:endParaRPr lang="en-US" altLang="ja-JP" sz="1800"/>
          </a:p>
          <a:p>
            <a:r>
              <a:rPr lang="ja-JP" altLang="en-US" sz="1800"/>
              <a:t>ヘアピン、コインなどの金属によりショートし、発熱、破裂、発煙、</a:t>
            </a:r>
            <a:endParaRPr lang="en-US" altLang="ja-JP" sz="1800"/>
          </a:p>
          <a:p>
            <a:r>
              <a:rPr lang="ja-JP" altLang="en-US" sz="1800"/>
              <a:t>発火の恐れがありますので、持ち運びや保管の際にも注意して</a:t>
            </a:r>
            <a:endParaRPr lang="en-US" altLang="ja-JP" sz="1800"/>
          </a:p>
          <a:p>
            <a:r>
              <a:rPr lang="ja-JP" altLang="en-US" sz="1800"/>
              <a:t>ください。ボタン電池、コイン型電池の場合、複数個が重なって</a:t>
            </a:r>
            <a:endParaRPr lang="en-US" altLang="ja-JP" sz="1800"/>
          </a:p>
          <a:p>
            <a:r>
              <a:rPr lang="ja-JP" altLang="en-US" sz="1800"/>
              <a:t>ショートする場合がありますので、注意してください。</a:t>
            </a:r>
            <a:r>
              <a:rPr lang="ja-JP" sz="1800"/>
              <a:t> </a:t>
            </a:r>
            <a:endParaRPr lang="ja-JP" altLang="en-US" sz="1800"/>
          </a:p>
        </p:txBody>
      </p:sp>
      <p:pic>
        <p:nvPicPr>
          <p:cNvPr id="33799" name="図 7" descr="電池のイラスト写真8"/>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55650" y="5229225"/>
            <a:ext cx="13335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800" name="テキスト ボックス 8"/>
          <p:cNvSpPr txBox="1">
            <a:spLocks noChangeArrowheads="1"/>
          </p:cNvSpPr>
          <p:nvPr/>
        </p:nvSpPr>
        <p:spPr bwMode="auto">
          <a:xfrm>
            <a:off x="2339975" y="5519738"/>
            <a:ext cx="646271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遊び終わったらスイッチを切りましょう！</a:t>
            </a:r>
            <a:br>
              <a:rPr lang="en-US" altLang="ja-JP" sz="1800"/>
            </a:br>
            <a:r>
              <a:rPr lang="ja-JP" altLang="en-US" sz="1800"/>
              <a:t>遊び終わったら、メインスイッチを必ずＯＦＦ（切る）にしてください。</a:t>
            </a:r>
            <a:r>
              <a:rPr lang="ja-JP" sz="1800"/>
              <a:t> </a:t>
            </a:r>
            <a:endParaRPr lang="ja-JP" altLang="en-US"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図 1" descr="電池のイラスト写真9"/>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32588" y="728663"/>
            <a:ext cx="1781175" cy="1116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18" name="テキスト ボックス 2"/>
          <p:cNvSpPr txBox="1">
            <a:spLocks noChangeArrowheads="1"/>
          </p:cNvSpPr>
          <p:nvPr/>
        </p:nvSpPr>
        <p:spPr bwMode="auto">
          <a:xfrm>
            <a:off x="468313" y="377825"/>
            <a:ext cx="6303962" cy="175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長時間使わないときは、電池を取り出しましょう！</a:t>
            </a:r>
            <a:br>
              <a:rPr lang="en-US" altLang="ja-JP" sz="1800"/>
            </a:br>
            <a:r>
              <a:rPr lang="ja-JP" altLang="en-US" sz="1800"/>
              <a:t>スイッチを切っていても、電気が少しずつ流れて、液漏れの原因</a:t>
            </a:r>
            <a:endParaRPr lang="en-US" altLang="ja-JP" sz="1800"/>
          </a:p>
          <a:p>
            <a:r>
              <a:rPr lang="ja-JP" altLang="en-US" sz="1800"/>
              <a:t>になります。長時間使用しない場合は、電池を取り出して、乳幼</a:t>
            </a:r>
            <a:endParaRPr lang="en-US" altLang="ja-JP" sz="1800"/>
          </a:p>
          <a:p>
            <a:r>
              <a:rPr lang="ja-JP" altLang="en-US" sz="1800"/>
              <a:t>児の手の届かない所に保管してください。</a:t>
            </a:r>
            <a:r>
              <a:rPr lang="en-US" altLang="ja-JP" sz="1800"/>
              <a:t> </a:t>
            </a:r>
            <a:br>
              <a:rPr lang="en-US" altLang="ja-JP" sz="1800"/>
            </a:br>
            <a:r>
              <a:rPr lang="en-US" altLang="ja-JP" sz="1800"/>
              <a:t>※</a:t>
            </a:r>
            <a:r>
              <a:rPr lang="ja-JP" altLang="en-US" sz="1800"/>
              <a:t>電池を取り出すと、リセットする商品もあります。</a:t>
            </a:r>
            <a:endParaRPr lang="en-US" altLang="ja-JP" sz="1800"/>
          </a:p>
          <a:p>
            <a:r>
              <a:rPr lang="ja-JP" altLang="en-US" sz="1800"/>
              <a:t>各商品の取扱説明書を良くお読みになってから行ってください。</a:t>
            </a:r>
            <a:r>
              <a:rPr lang="ja-JP" sz="1800"/>
              <a:t> </a:t>
            </a:r>
            <a:endParaRPr lang="ja-JP" altLang="en-US" sz="1800"/>
          </a:p>
        </p:txBody>
      </p:sp>
      <p:pic>
        <p:nvPicPr>
          <p:cNvPr id="34819" name="図 3" descr="電池のイラスト写真1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9750" y="2276475"/>
            <a:ext cx="1233488" cy="1363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0" name="テキスト ボックス 4"/>
          <p:cNvSpPr txBox="1">
            <a:spLocks noChangeArrowheads="1"/>
          </p:cNvSpPr>
          <p:nvPr/>
        </p:nvSpPr>
        <p:spPr bwMode="auto">
          <a:xfrm>
            <a:off x="2051050" y="2166938"/>
            <a:ext cx="6840538" cy="147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小さな子供のそばに置かないで！</a:t>
            </a:r>
            <a:br>
              <a:rPr lang="en-US" altLang="ja-JP" sz="1800">
                <a:solidFill>
                  <a:srgbClr val="FF0000"/>
                </a:solidFill>
              </a:rPr>
            </a:br>
            <a:r>
              <a:rPr lang="ja-JP" altLang="en-US" sz="1800"/>
              <a:t>乳幼児が誤って飲み込む恐れがあります。保管の際は、乳幼児の手</a:t>
            </a:r>
            <a:endParaRPr lang="en-US" altLang="ja-JP" sz="1800"/>
          </a:p>
          <a:p>
            <a:r>
              <a:rPr lang="ja-JP" altLang="en-US" sz="1800"/>
              <a:t>の届かない所に保管してください。また、電池の交換は保護者の方が</a:t>
            </a:r>
            <a:endParaRPr lang="en-US" altLang="ja-JP" sz="1800"/>
          </a:p>
          <a:p>
            <a:r>
              <a:rPr lang="ja-JP" altLang="en-US" sz="1800"/>
              <a:t>行ってください（特にボタン電池、コイン型電池）。</a:t>
            </a:r>
            <a:r>
              <a:rPr lang="en-US" altLang="ja-JP" sz="1800"/>
              <a:t> </a:t>
            </a:r>
            <a:br>
              <a:rPr lang="en-US" altLang="ja-JP" sz="1800"/>
            </a:br>
            <a:r>
              <a:rPr lang="ja-JP" altLang="en-US" sz="1800"/>
              <a:t>万一、電池を飲み込んだ場合は、すぐに医師に相談してください。</a:t>
            </a:r>
            <a:r>
              <a:rPr lang="ja-JP" sz="1800"/>
              <a:t> </a:t>
            </a:r>
            <a:endParaRPr lang="ja-JP" altLang="en-US" sz="1800"/>
          </a:p>
        </p:txBody>
      </p:sp>
      <p:pic>
        <p:nvPicPr>
          <p:cNvPr id="34821" name="図 5" descr="電池のイラスト写真1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75463" y="3860800"/>
            <a:ext cx="1458912"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2" name="テキスト ボックス 6"/>
          <p:cNvSpPr txBox="1">
            <a:spLocks noChangeArrowheads="1"/>
          </p:cNvSpPr>
          <p:nvPr/>
        </p:nvSpPr>
        <p:spPr bwMode="auto">
          <a:xfrm>
            <a:off x="468313" y="3789363"/>
            <a:ext cx="6053137"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万一、電池から漏れた液が目に入ったら！</a:t>
            </a:r>
            <a:br>
              <a:rPr lang="en-US" altLang="ja-JP" sz="1800">
                <a:solidFill>
                  <a:srgbClr val="FF0000"/>
                </a:solidFill>
              </a:rPr>
            </a:br>
            <a:r>
              <a:rPr lang="ja-JP" altLang="en-US" sz="1800"/>
              <a:t>万一、電池から漏れた液が目に入ったときは、すぐに大量の</a:t>
            </a:r>
            <a:endParaRPr lang="en-US" altLang="ja-JP" sz="1800"/>
          </a:p>
          <a:p>
            <a:r>
              <a:rPr lang="ja-JP" altLang="en-US" sz="1800"/>
              <a:t>水で洗い、医師に相談してください。皮膚や衣服に付いたとき</a:t>
            </a:r>
            <a:endParaRPr lang="en-US" altLang="ja-JP" sz="1800"/>
          </a:p>
          <a:p>
            <a:r>
              <a:rPr lang="ja-JP" altLang="en-US" sz="1800"/>
              <a:t>は水で洗ってください。</a:t>
            </a:r>
            <a:r>
              <a:rPr lang="ja-JP" sz="1800"/>
              <a:t> </a:t>
            </a:r>
            <a:endParaRPr lang="ja-JP" altLang="en-US" sz="1800"/>
          </a:p>
        </p:txBody>
      </p:sp>
      <p:pic>
        <p:nvPicPr>
          <p:cNvPr id="34823" name="図 7" descr="電池のイラスト写真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1188" y="5157788"/>
            <a:ext cx="1333500" cy="1262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4" name="テキスト ボックス 8"/>
          <p:cNvSpPr txBox="1">
            <a:spLocks noChangeArrowheads="1"/>
          </p:cNvSpPr>
          <p:nvPr/>
        </p:nvSpPr>
        <p:spPr bwMode="auto">
          <a:xfrm>
            <a:off x="2051050" y="5253038"/>
            <a:ext cx="70643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a:solidFill>
                  <a:srgbClr val="FF0000"/>
                </a:solidFill>
              </a:rPr>
              <a:t>●</a:t>
            </a:r>
            <a:r>
              <a:rPr lang="ja-JP" altLang="en-US" sz="1800">
                <a:solidFill>
                  <a:srgbClr val="FF0000"/>
                </a:solidFill>
              </a:rPr>
              <a:t>電池を捨てるときや保管するときは、セロハンテープを巻きつけてね！</a:t>
            </a:r>
            <a:br>
              <a:rPr lang="en-US" altLang="ja-JP" sz="1800">
                <a:solidFill>
                  <a:srgbClr val="FF0000"/>
                </a:solidFill>
              </a:rPr>
            </a:br>
            <a:r>
              <a:rPr lang="ja-JP" altLang="en-US" sz="1800"/>
              <a:t>ボタン電池等を捨てるとき、保管するときは、電池と電池が触れると</a:t>
            </a:r>
            <a:endParaRPr lang="en-US" altLang="ja-JP" sz="1800"/>
          </a:p>
          <a:p>
            <a:r>
              <a:rPr lang="ja-JP" altLang="en-US" sz="1800"/>
              <a:t>発熱したり、破裂したりして危ないので、図のようにセロハンテープを</a:t>
            </a:r>
            <a:endParaRPr lang="en-US" altLang="ja-JP" sz="1800"/>
          </a:p>
          <a:p>
            <a:r>
              <a:rPr lang="ja-JP" altLang="en-US" sz="1800"/>
              <a:t>巻いてください。</a:t>
            </a:r>
            <a:r>
              <a:rPr lang="ja-JP" sz="1800"/>
              <a:t> </a:t>
            </a:r>
            <a:endParaRPr lang="ja-JP" altLang="en-US" sz="1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図 11" descr="アルカリ乾電池構造図"/>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292725" y="1916113"/>
            <a:ext cx="3076575" cy="163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2" name="図 16" descr="酸化銀電池構造図"/>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5229225"/>
            <a:ext cx="2781300" cy="148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3" name="表 2"/>
          <p:cNvGraphicFramePr>
            <a:graphicFrameLocks noGrp="1"/>
          </p:cNvGraphicFramePr>
          <p:nvPr/>
        </p:nvGraphicFramePr>
        <p:xfrm>
          <a:off x="460375" y="692150"/>
          <a:ext cx="2743200" cy="1090613"/>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1090613">
                <a:tc>
                  <a:txBody>
                    <a:bodyPr/>
                    <a:lstStyle/>
                    <a:p>
                      <a:pPr algn="l" fontAlgn="ctr"/>
                      <a:r>
                        <a:rPr lang="ja-JP" altLang="en-US" sz="1100" u="none" strike="noStrike" dirty="0">
                          <a:effectLst/>
                        </a:rPr>
                        <a:t>一番古くから使われています。小さな電力で動く機器に適しています。小さな電力で長い時間使う置き時計や掛け時計、また、リモコン、ガスや石油機器の自動点火など大きな電力で短い時間で時々使うものにおすすめで、安価で経済的です。</a:t>
                      </a:r>
                      <a:endParaRPr lang="ja-JP" altLang="en-US" sz="1100" b="0" i="0" u="none" strike="noStrike" dirty="0">
                        <a:solidFill>
                          <a:srgbClr val="000000"/>
                        </a:solidFill>
                        <a:effectLst/>
                        <a:latin typeface="ＭＳ Ｐゴシック"/>
                      </a:endParaRPr>
                    </a:p>
                  </a:txBody>
                  <a:tcPr marL="9525" marR="9525" marT="9527" marB="0" anchor="ctr"/>
                </a:tc>
                <a:extLst>
                  <a:ext uri="{0D108BD9-81ED-4DB2-BD59-A6C34878D82A}">
                    <a16:rowId xmlns:a16="http://schemas.microsoft.com/office/drawing/2014/main" val="10000"/>
                  </a:ext>
                </a:extLst>
              </a:tr>
            </a:tbl>
          </a:graphicData>
        </a:graphic>
      </p:graphicFrame>
      <p:sp>
        <p:nvSpPr>
          <p:cNvPr id="35849" name="テキスト ボックス 3"/>
          <p:cNvSpPr txBox="1">
            <a:spLocks noChangeArrowheads="1"/>
          </p:cNvSpPr>
          <p:nvPr/>
        </p:nvSpPr>
        <p:spPr bwMode="auto">
          <a:xfrm>
            <a:off x="539750" y="188913"/>
            <a:ext cx="16954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マンガン乾電池</a:t>
            </a:r>
          </a:p>
        </p:txBody>
      </p:sp>
      <p:pic>
        <p:nvPicPr>
          <p:cNvPr id="35850" name="図 4" descr="マンガン乾電池"/>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138" y="692150"/>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 name="表 5"/>
          <p:cNvGraphicFramePr>
            <a:graphicFrameLocks noGrp="1"/>
          </p:cNvGraphicFramePr>
          <p:nvPr/>
        </p:nvGraphicFramePr>
        <p:xfrm>
          <a:off x="4637088" y="692150"/>
          <a:ext cx="2743200" cy="102870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1028700">
                <a:tc>
                  <a:txBody>
                    <a:bodyPr/>
                    <a:lstStyle/>
                    <a:p>
                      <a:pPr algn="l" fontAlgn="ctr"/>
                      <a:r>
                        <a:rPr lang="ja-JP" altLang="en-US" sz="1100" u="none" strike="noStrike" dirty="0">
                          <a:effectLst/>
                        </a:rPr>
                        <a:t>乾電池の大半を占めています。大きな電力が必要な機器に適しています。マンガン乾電池の約２倍以上長く使えます。デジタルカメラ、</a:t>
                      </a:r>
                      <a:r>
                        <a:rPr lang="en-US" altLang="ja-JP" sz="1100" u="none" strike="noStrike" dirty="0">
                          <a:effectLst/>
                        </a:rPr>
                        <a:t>CD</a:t>
                      </a:r>
                      <a:r>
                        <a:rPr lang="ja-JP" altLang="en-US" sz="1100" u="none" strike="noStrike" dirty="0">
                          <a:effectLst/>
                        </a:rPr>
                        <a:t>ラジカセ、ヘッドホンステレオ、モーターを使うおもちゃなど比較的長い時間使う用途におすすめです。</a:t>
                      </a:r>
                      <a:endParaRPr lang="ja-JP" altLang="en-US" sz="1100" b="0" i="0" u="none" strike="noStrike" dirty="0">
                        <a:solidFill>
                          <a:srgbClr val="000000"/>
                        </a:solidFill>
                        <a:effectLst/>
                        <a:latin typeface="ＭＳ Ｐゴシック"/>
                      </a:endParaRPr>
                    </a:p>
                  </a:txBody>
                  <a:tcPr marL="9525" marR="9525" marT="9525" marB="0" anchor="ctr"/>
                </a:tc>
                <a:extLst>
                  <a:ext uri="{0D108BD9-81ED-4DB2-BD59-A6C34878D82A}">
                    <a16:rowId xmlns:a16="http://schemas.microsoft.com/office/drawing/2014/main" val="10000"/>
                  </a:ext>
                </a:extLst>
              </a:tr>
            </a:tbl>
          </a:graphicData>
        </a:graphic>
      </p:graphicFrame>
      <p:pic>
        <p:nvPicPr>
          <p:cNvPr id="35857" name="図 6" descr="アルカリ乾電池"/>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7288" y="692150"/>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58" name="テキスト ボックス 7"/>
          <p:cNvSpPr txBox="1">
            <a:spLocks noChangeArrowheads="1"/>
          </p:cNvSpPr>
          <p:nvPr/>
        </p:nvSpPr>
        <p:spPr bwMode="auto">
          <a:xfrm>
            <a:off x="4551363" y="333375"/>
            <a:ext cx="1676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アルカリ乾電池</a:t>
            </a:r>
          </a:p>
        </p:txBody>
      </p:sp>
      <p:pic>
        <p:nvPicPr>
          <p:cNvPr id="35859" name="図 8" descr="マンガン乾電池反応式"/>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 y="1916113"/>
            <a:ext cx="2857500" cy="35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0" name="図 9" descr="マンガン乾電池構造図"/>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39750" y="2276475"/>
            <a:ext cx="279082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1" name="図 10" descr="アルカリ乾電池反応式"/>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0588" y="1916113"/>
            <a:ext cx="1743075" cy="35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3" name="表 12"/>
          <p:cNvGraphicFramePr>
            <a:graphicFrameLocks noGrp="1"/>
          </p:cNvGraphicFramePr>
          <p:nvPr/>
        </p:nvGraphicFramePr>
        <p:xfrm>
          <a:off x="533400" y="4581525"/>
          <a:ext cx="2743200" cy="68580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685800">
                <a:tc>
                  <a:txBody>
                    <a:bodyPr/>
                    <a:lstStyle/>
                    <a:p>
                      <a:pPr algn="l" fontAlgn="ctr"/>
                      <a:r>
                        <a:rPr lang="ja-JP" altLang="en-US" sz="1100" u="none" strike="noStrike" dirty="0">
                          <a:effectLst/>
                        </a:rPr>
                        <a:t>電圧が非常に安定しているのが特長です。寿命にいたる直前までは、ほぼ最初の電圧を保つため、クオーツ時計、露出計などの精密機器に適しています。</a:t>
                      </a:r>
                      <a:endParaRPr lang="ja-JP" altLang="en-US" sz="1100" b="0" i="0" u="none" strike="noStrike" dirty="0">
                        <a:solidFill>
                          <a:srgbClr val="000000"/>
                        </a:solidFill>
                        <a:effectLst/>
                        <a:latin typeface="ＭＳ Ｐゴシック"/>
                      </a:endParaRPr>
                    </a:p>
                  </a:txBody>
                  <a:tcPr marL="9525" marR="9525" marT="9525" marB="0" anchor="ctr"/>
                </a:tc>
                <a:extLst>
                  <a:ext uri="{0D108BD9-81ED-4DB2-BD59-A6C34878D82A}">
                    <a16:rowId xmlns:a16="http://schemas.microsoft.com/office/drawing/2014/main" val="10000"/>
                  </a:ext>
                </a:extLst>
              </a:tr>
            </a:tbl>
          </a:graphicData>
        </a:graphic>
      </p:graphicFrame>
      <p:pic>
        <p:nvPicPr>
          <p:cNvPr id="35868" name="図 13" descr="(ボタン形)酸化銀電池"/>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8038" y="4437063"/>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69" name="テキスト ボックス 14"/>
          <p:cNvSpPr txBox="1">
            <a:spLocks noChangeArrowheads="1"/>
          </p:cNvSpPr>
          <p:nvPr/>
        </p:nvSpPr>
        <p:spPr bwMode="auto">
          <a:xfrm>
            <a:off x="592138" y="4283075"/>
            <a:ext cx="23955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（ボタン型）酸化銀電池</a:t>
            </a:r>
          </a:p>
        </p:txBody>
      </p:sp>
      <p:pic>
        <p:nvPicPr>
          <p:cNvPr id="35870" name="図 15" descr="酸化銀電池反応式"/>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209925" y="5629275"/>
            <a:ext cx="1228725"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0" name="表 19"/>
          <p:cNvGraphicFramePr>
            <a:graphicFrameLocks noGrp="1"/>
          </p:cNvGraphicFramePr>
          <p:nvPr/>
        </p:nvGraphicFramePr>
        <p:xfrm>
          <a:off x="4713288" y="4181475"/>
          <a:ext cx="1624012" cy="1533525"/>
        </p:xfrm>
        <a:graphic>
          <a:graphicData uri="http://schemas.openxmlformats.org/drawingml/2006/table">
            <a:tbl>
              <a:tblPr/>
              <a:tblGrid>
                <a:gridCol w="1624012">
                  <a:extLst>
                    <a:ext uri="{9D8B030D-6E8A-4147-A177-3AD203B41FA5}">
                      <a16:colId xmlns:a16="http://schemas.microsoft.com/office/drawing/2014/main" val="20000"/>
                    </a:ext>
                  </a:extLst>
                </a:gridCol>
              </a:tblGrid>
              <a:tr h="120015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rgbClr val="000000"/>
                          </a:solidFill>
                          <a:effectLst/>
                          <a:latin typeface="Calibri" charset="0"/>
                          <a:ea typeface="ＭＳ Ｐゴシック" charset="0"/>
                          <a:cs typeface="ＭＳ Ｐゴシック" charset="0"/>
                        </a:rPr>
                        <a:t>正極の材料に空気中の酸素を使っていますので、電池に負極の材料の亜鉛をたくさん詰めることができます。このた め、酸化銀電池などの他のボタン形電池より大きな電力容量を持っています。同じ大きさの電池で、長く使えますので、連続して使う補聴器やページャーにおす すめです。</a:t>
                      </a:r>
                      <a:endParaRPr kumimoji="1" lang="ja-JP" altLang="en-US" sz="10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pic>
        <p:nvPicPr>
          <p:cNvPr id="35877" name="図 17" descr="空気亜鉛電池構造図"/>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381750" y="4595813"/>
            <a:ext cx="2686050" cy="2066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78" name="図 18" descr="空気亜鉛電池反応式"/>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99138" y="6165850"/>
            <a:ext cx="1076325"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79" name="テキスト ボックス 20"/>
          <p:cNvSpPr txBox="1">
            <a:spLocks noChangeArrowheads="1"/>
          </p:cNvSpPr>
          <p:nvPr/>
        </p:nvSpPr>
        <p:spPr bwMode="auto">
          <a:xfrm>
            <a:off x="4700588" y="3851275"/>
            <a:ext cx="26273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（ボタン型）空気亜鉛電池</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533400" y="836613"/>
          <a:ext cx="2743200" cy="1200150"/>
        </p:xfrm>
        <a:graphic>
          <a:graphicData uri="http://schemas.openxmlformats.org/drawingml/2006/table">
            <a:tbl>
              <a:tblPr/>
              <a:tblGrid>
                <a:gridCol w="2743200">
                  <a:extLst>
                    <a:ext uri="{9D8B030D-6E8A-4147-A177-3AD203B41FA5}">
                      <a16:colId xmlns:a16="http://schemas.microsoft.com/office/drawing/2014/main" val="20000"/>
                    </a:ext>
                  </a:extLst>
                </a:gridCol>
              </a:tblGrid>
              <a:tr h="120015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酸化銀電池は正極の材料に高価な酸化銀を使っています。同じ電圧で、酸化銀電池の廉価版として、比較的安価な二 酸化マンガンを使ったのがアルカリボタン電池です。このため、経済性に優れていますが、使っていくと電圧が低くなります。携帯ゲーム機、歩数計など幅広く 使用されています。</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pic>
        <p:nvPicPr>
          <p:cNvPr id="36871" name="図 2" descr="http://www.baj.or.jp/common_images/sp_clea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0806113"/>
            <a:ext cx="9525" cy="11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 name="表 3"/>
          <p:cNvGraphicFramePr>
            <a:graphicFrameLocks noGrp="1"/>
          </p:cNvGraphicFramePr>
          <p:nvPr/>
        </p:nvGraphicFramePr>
        <p:xfrm>
          <a:off x="4716463" y="765175"/>
          <a:ext cx="2743200" cy="1544638"/>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1025671">
                <a:tc>
                  <a:txBody>
                    <a:bodyPr/>
                    <a:lstStyle/>
                    <a:p>
                      <a:pPr algn="l" fontAlgn="ctr"/>
                      <a:r>
                        <a:rPr lang="ja-JP" altLang="en-US" sz="1100" u="none" strike="noStrike" dirty="0">
                          <a:effectLst/>
                        </a:rPr>
                        <a:t>電圧が</a:t>
                      </a:r>
                      <a:r>
                        <a:rPr lang="en-US" altLang="ja-JP" sz="1100" u="none" strike="noStrike" dirty="0">
                          <a:effectLst/>
                        </a:rPr>
                        <a:t>3V</a:t>
                      </a:r>
                      <a:r>
                        <a:rPr lang="ja-JP" altLang="en-US" sz="1100" u="none" strike="noStrike" dirty="0">
                          <a:effectLst/>
                        </a:rPr>
                        <a:t>と高く、軽いこと、自己放電 </a:t>
                      </a:r>
                      <a:r>
                        <a:rPr lang="en-US" altLang="ja-JP" sz="1100" u="none" strike="noStrike" dirty="0">
                          <a:effectLst/>
                        </a:rPr>
                        <a:t>(</a:t>
                      </a:r>
                      <a:r>
                        <a:rPr lang="ja-JP" altLang="en-US" sz="1100" u="none" strike="noStrike" dirty="0">
                          <a:effectLst/>
                        </a:rPr>
                        <a:t>使用しないで置いておくだけで自然に放電してしまう現象</a:t>
                      </a:r>
                      <a:r>
                        <a:rPr lang="en-US" altLang="ja-JP" sz="1100" u="none" strike="noStrike" dirty="0">
                          <a:effectLst/>
                        </a:rPr>
                        <a:t>)</a:t>
                      </a:r>
                      <a:r>
                        <a:rPr lang="ja-JP" altLang="en-US" sz="1100" u="none" strike="noStrike" dirty="0">
                          <a:effectLst/>
                        </a:rPr>
                        <a:t>が少ないことが特長です。大きな電力が出せますので、カメラに使われています。また、ガスメーターや水道メーターにも使われています。</a:t>
                      </a:r>
                      <a:endParaRPr lang="ja-JP" altLang="en-US" sz="1100" b="0" i="0" u="none" strike="noStrike" dirty="0">
                        <a:solidFill>
                          <a:srgbClr val="000000"/>
                        </a:solidFill>
                        <a:effectLst/>
                        <a:latin typeface="ＭＳ Ｐゴシック"/>
                      </a:endParaRPr>
                    </a:p>
                  </a:txBody>
                  <a:tcPr marL="9525" marR="9525" marT="9497" marB="0" anchor="ctr"/>
                </a:tc>
                <a:extLst>
                  <a:ext uri="{0D108BD9-81ED-4DB2-BD59-A6C34878D82A}">
                    <a16:rowId xmlns:a16="http://schemas.microsoft.com/office/drawing/2014/main" val="10000"/>
                  </a:ext>
                </a:extLst>
              </a:tr>
              <a:tr h="518967">
                <a:tc>
                  <a:txBody>
                    <a:bodyPr/>
                    <a:lstStyle/>
                    <a:p>
                      <a:pPr algn="l" fontAlgn="ctr"/>
                      <a:r>
                        <a:rPr lang="ja-JP" altLang="en-US" sz="1100" u="none" strike="noStrike" dirty="0">
                          <a:effectLst/>
                        </a:rPr>
                        <a:t>　また、正極材料を替えた</a:t>
                      </a:r>
                      <a:r>
                        <a:rPr lang="en-US" altLang="ja-JP" sz="1100" u="none" strike="noStrike" dirty="0">
                          <a:effectLst/>
                        </a:rPr>
                        <a:t>1.5V</a:t>
                      </a:r>
                      <a:r>
                        <a:rPr lang="ja-JP" altLang="en-US" sz="1100" u="none" strike="noStrike" dirty="0">
                          <a:effectLst/>
                        </a:rPr>
                        <a:t>タイプの電池もあり、アルカリ乾電池より大きな電力容量を持ち、カメラ用として使われています。</a:t>
                      </a:r>
                      <a:endParaRPr lang="ja-JP" altLang="en-US" sz="1100" b="0" i="0" u="none" strike="noStrike" dirty="0">
                        <a:solidFill>
                          <a:srgbClr val="000000"/>
                        </a:solidFill>
                        <a:effectLst/>
                        <a:latin typeface="ＭＳ Ｐゴシック"/>
                      </a:endParaRPr>
                    </a:p>
                  </a:txBody>
                  <a:tcPr marL="9525" marR="9525" marT="9497" marB="0" anchor="ctr"/>
                </a:tc>
                <a:extLst>
                  <a:ext uri="{0D108BD9-81ED-4DB2-BD59-A6C34878D82A}">
                    <a16:rowId xmlns:a16="http://schemas.microsoft.com/office/drawing/2014/main" val="10001"/>
                  </a:ext>
                </a:extLst>
              </a:tr>
            </a:tbl>
          </a:graphicData>
        </a:graphic>
      </p:graphicFrame>
      <p:graphicFrame>
        <p:nvGraphicFramePr>
          <p:cNvPr id="5" name="表 4"/>
          <p:cNvGraphicFramePr>
            <a:graphicFrameLocks noGrp="1"/>
          </p:cNvGraphicFramePr>
          <p:nvPr/>
        </p:nvGraphicFramePr>
        <p:xfrm>
          <a:off x="474663" y="2852738"/>
          <a:ext cx="2743200" cy="102870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1028700">
                <a:tc>
                  <a:txBody>
                    <a:bodyPr/>
                    <a:lstStyle/>
                    <a:p>
                      <a:pPr algn="l" fontAlgn="ctr"/>
                      <a:r>
                        <a:rPr lang="ja-JP" altLang="en-US" sz="1100" u="none" strike="noStrike" dirty="0">
                          <a:effectLst/>
                        </a:rPr>
                        <a:t>電圧</a:t>
                      </a:r>
                      <a:r>
                        <a:rPr lang="en-US" altLang="ja-JP" sz="1100" u="none" strike="noStrike" dirty="0">
                          <a:effectLst/>
                        </a:rPr>
                        <a:t>(3V)</a:t>
                      </a:r>
                      <a:r>
                        <a:rPr lang="ja-JP" altLang="en-US" sz="1100" u="none" strike="noStrike" dirty="0">
                          <a:effectLst/>
                        </a:rPr>
                        <a:t>などの特長は円筒形と同じで、パソコン、ビデオデッキ、炊飯器などのメモリー</a:t>
                      </a:r>
                      <a:r>
                        <a:rPr lang="en-US" altLang="ja-JP" sz="1100" u="none" strike="noStrike" dirty="0">
                          <a:effectLst/>
                        </a:rPr>
                        <a:t>(</a:t>
                      </a:r>
                      <a:r>
                        <a:rPr lang="ja-JP" altLang="en-US" sz="1100" u="none" strike="noStrike" dirty="0">
                          <a:effectLst/>
                        </a:rPr>
                        <a:t>記憶保持</a:t>
                      </a:r>
                      <a:r>
                        <a:rPr lang="en-US" altLang="ja-JP" sz="1100" u="none" strike="noStrike" dirty="0">
                          <a:effectLst/>
                        </a:rPr>
                        <a:t>)</a:t>
                      </a:r>
                      <a:r>
                        <a:rPr lang="ja-JP" altLang="en-US" sz="1100" u="none" strike="noStrike" dirty="0">
                          <a:effectLst/>
                        </a:rPr>
                        <a:t>機能や時計機能のバックアップとして使われています。また、車のキーレスエントリー、電子手帳やポケット式のライトなどにも幅広く使われています。</a:t>
                      </a:r>
                      <a:endParaRPr lang="ja-JP" altLang="en-US" sz="1100" b="0" i="0" u="none" strike="noStrike" dirty="0">
                        <a:solidFill>
                          <a:srgbClr val="000000"/>
                        </a:solidFill>
                        <a:effectLst/>
                        <a:latin typeface="ＭＳ Ｐゴシック"/>
                      </a:endParaRPr>
                    </a:p>
                  </a:txBody>
                  <a:tcPr marL="9525" marR="9525" marT="9525" marB="0" anchor="ctr"/>
                </a:tc>
                <a:extLst>
                  <a:ext uri="{0D108BD9-81ED-4DB2-BD59-A6C34878D82A}">
                    <a16:rowId xmlns:a16="http://schemas.microsoft.com/office/drawing/2014/main" val="10000"/>
                  </a:ext>
                </a:extLst>
              </a:tr>
            </a:tbl>
          </a:graphicData>
        </a:graphic>
      </p:graphicFrame>
      <p:sp>
        <p:nvSpPr>
          <p:cNvPr id="36886" name="テキスト ボックス 5"/>
          <p:cNvSpPr txBox="1">
            <a:spLocks noChangeArrowheads="1"/>
          </p:cNvSpPr>
          <p:nvPr/>
        </p:nvSpPr>
        <p:spPr bwMode="auto">
          <a:xfrm>
            <a:off x="4716463" y="404813"/>
            <a:ext cx="23955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（円筒型）リチウム電池</a:t>
            </a:r>
          </a:p>
        </p:txBody>
      </p:sp>
      <p:sp>
        <p:nvSpPr>
          <p:cNvPr id="36887" name="テキスト ボックス 6"/>
          <p:cNvSpPr txBox="1">
            <a:spLocks noChangeArrowheads="1"/>
          </p:cNvSpPr>
          <p:nvPr/>
        </p:nvSpPr>
        <p:spPr bwMode="auto">
          <a:xfrm>
            <a:off x="468313" y="2411413"/>
            <a:ext cx="25066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（コイン型）リチウム電池</a:t>
            </a:r>
          </a:p>
        </p:txBody>
      </p:sp>
      <p:sp>
        <p:nvSpPr>
          <p:cNvPr id="36888" name="テキスト ボックス 7"/>
          <p:cNvSpPr txBox="1">
            <a:spLocks noChangeArrowheads="1"/>
          </p:cNvSpPr>
          <p:nvPr/>
        </p:nvSpPr>
        <p:spPr bwMode="auto">
          <a:xfrm>
            <a:off x="539750" y="466725"/>
            <a:ext cx="20415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アルカリボタン電池</a:t>
            </a:r>
          </a:p>
        </p:txBody>
      </p:sp>
      <p:pic>
        <p:nvPicPr>
          <p:cNvPr id="36889" name="図 8" descr="アルカリボタン電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981075"/>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90" name="図 9" descr="(円筒形)リチウム電池"/>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188" y="836613"/>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91" name="図 10" descr="(コイン形)リチウム電池"/>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8838" y="2911475"/>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92" name="テキスト ボックス 2"/>
          <p:cNvSpPr txBox="1">
            <a:spLocks noChangeArrowheads="1"/>
          </p:cNvSpPr>
          <p:nvPr/>
        </p:nvSpPr>
        <p:spPr bwMode="auto">
          <a:xfrm>
            <a:off x="611188" y="5013325"/>
            <a:ext cx="7783512"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1800" b="1">
                <a:solidFill>
                  <a:srgbClr val="FF0000"/>
                </a:solidFill>
              </a:rPr>
              <a:t>1990</a:t>
            </a:r>
            <a:r>
              <a:rPr lang="ja-JP" altLang="en-US" sz="1800" b="1">
                <a:solidFill>
                  <a:srgbClr val="FF0000"/>
                </a:solidFill>
              </a:rPr>
              <a:t>年以前の乾電池では、負極（亜鉛）の腐食反応を抑えるために水銀を使用</a:t>
            </a:r>
            <a:endParaRPr lang="en-US" altLang="ja-JP" sz="1800" b="1">
              <a:solidFill>
                <a:srgbClr val="FF0000"/>
              </a:solidFill>
            </a:endParaRPr>
          </a:p>
          <a:p>
            <a:r>
              <a:rPr lang="ja-JP" altLang="en-US" sz="1800" b="1">
                <a:solidFill>
                  <a:srgbClr val="FF0000"/>
                </a:solidFill>
              </a:rPr>
              <a:t>していたが、環境問題などへの配慮から現在は水銀０になっている。</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97063" y="274638"/>
            <a:ext cx="4691062" cy="417512"/>
          </a:xfrm>
        </p:spPr>
        <p:txBody>
          <a:bodyPr rtlCol="0">
            <a:normAutofit fontScale="90000"/>
          </a:bodyPr>
          <a:lstStyle/>
          <a:p>
            <a:pPr eaLnBrk="1" fontAlgn="auto" hangingPunct="1">
              <a:spcAft>
                <a:spcPts val="0"/>
              </a:spcAft>
              <a:defRPr/>
            </a:pPr>
            <a:r>
              <a:rPr lang="ja-JP" altLang="en-US" sz="2400" dirty="0">
                <a:cs typeface="+mj-cs"/>
              </a:rPr>
              <a:t>充電して繰り返し使える二次電池</a:t>
            </a:r>
          </a:p>
        </p:txBody>
      </p:sp>
      <p:graphicFrame>
        <p:nvGraphicFramePr>
          <p:cNvPr id="3" name="表 2"/>
          <p:cNvGraphicFramePr>
            <a:graphicFrameLocks noGrp="1"/>
          </p:cNvGraphicFramePr>
          <p:nvPr/>
        </p:nvGraphicFramePr>
        <p:xfrm>
          <a:off x="468313" y="1196975"/>
          <a:ext cx="2743200" cy="137160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857250">
                <a:tc>
                  <a:txBody>
                    <a:bodyPr/>
                    <a:lstStyle/>
                    <a:p>
                      <a:pPr algn="l" fontAlgn="ctr"/>
                      <a:r>
                        <a:rPr lang="ja-JP" altLang="en-US" sz="1100" u="none" strike="noStrike">
                          <a:effectLst/>
                        </a:rPr>
                        <a:t>電圧は</a:t>
                      </a:r>
                      <a:r>
                        <a:rPr lang="en-US" altLang="ja-JP" sz="1100" u="none" strike="noStrike">
                          <a:effectLst/>
                        </a:rPr>
                        <a:t>1.2V</a:t>
                      </a:r>
                      <a:r>
                        <a:rPr lang="ja-JP" altLang="en-US" sz="1100" u="none" strike="noStrike">
                          <a:effectLst/>
                        </a:rPr>
                        <a:t>で、ニッケル水素電池と同様、アルカリ乾電池と互換性</a:t>
                      </a:r>
                      <a:r>
                        <a:rPr lang="en-US" altLang="ja-JP" sz="1100" u="none" strike="noStrike">
                          <a:effectLst/>
                        </a:rPr>
                        <a:t>(</a:t>
                      </a:r>
                      <a:r>
                        <a:rPr lang="ja-JP" altLang="en-US" sz="1100" u="none" strike="noStrike">
                          <a:effectLst/>
                        </a:rPr>
                        <a:t>同じ形のもの</a:t>
                      </a:r>
                      <a:r>
                        <a:rPr lang="en-US" altLang="ja-JP" sz="1100" u="none" strike="noStrike">
                          <a:effectLst/>
                        </a:rPr>
                        <a:t>)</a:t>
                      </a:r>
                      <a:r>
                        <a:rPr lang="ja-JP" altLang="en-US" sz="1100" u="none" strike="noStrike">
                          <a:effectLst/>
                        </a:rPr>
                        <a:t>があり、電池を頻繁に交換して使用する機器におすすめで、経済的です。ただし、専用の充電器が必要です。</a:t>
                      </a:r>
                      <a:endParaRPr lang="ja-JP" altLang="en-US" sz="1100" b="0" i="0" u="none" strike="noStrike">
                        <a:solidFill>
                          <a:srgbClr val="000000"/>
                        </a:solidFill>
                        <a:effectLst/>
                        <a:latin typeface="ＭＳ Ｐゴシック"/>
                      </a:endParaRPr>
                    </a:p>
                  </a:txBody>
                  <a:tcPr marL="9525" marR="9525" marT="9525" marB="0" anchor="ctr"/>
                </a:tc>
                <a:extLst>
                  <a:ext uri="{0D108BD9-81ED-4DB2-BD59-A6C34878D82A}">
                    <a16:rowId xmlns:a16="http://schemas.microsoft.com/office/drawing/2014/main" val="10000"/>
                  </a:ext>
                </a:extLst>
              </a:tr>
              <a:tr h="514350">
                <a:tc>
                  <a:txBody>
                    <a:bodyPr/>
                    <a:lstStyle/>
                    <a:p>
                      <a:pPr algn="l" fontAlgn="ctr"/>
                      <a:r>
                        <a:rPr lang="ja-JP" altLang="en-US" sz="1100" u="none" strike="noStrike" dirty="0">
                          <a:effectLst/>
                        </a:rPr>
                        <a:t>　コードレス電話、電動歯ブラシ、シェーバーなどや電動工具などの大きな電力を必要とする機器や非常灯にも使われています。</a:t>
                      </a:r>
                      <a:endParaRPr lang="ja-JP" altLang="en-US" sz="1100" b="0" i="0" u="none" strike="noStrike" dirty="0">
                        <a:solidFill>
                          <a:srgbClr val="000000"/>
                        </a:solidFill>
                        <a:effectLst/>
                        <a:latin typeface="ＭＳ Ｐゴシック"/>
                      </a:endParaRPr>
                    </a:p>
                  </a:txBody>
                  <a:tcPr marL="9525" marR="9525" marT="9525" marB="0" anchor="ctr"/>
                </a:tc>
                <a:extLst>
                  <a:ext uri="{0D108BD9-81ED-4DB2-BD59-A6C34878D82A}">
                    <a16:rowId xmlns:a16="http://schemas.microsoft.com/office/drawing/2014/main" val="10001"/>
                  </a:ext>
                </a:extLst>
              </a:tr>
            </a:tbl>
          </a:graphicData>
        </a:graphic>
      </p:graphicFrame>
      <p:graphicFrame>
        <p:nvGraphicFramePr>
          <p:cNvPr id="4" name="表 3"/>
          <p:cNvGraphicFramePr>
            <a:graphicFrameLocks noGrp="1"/>
          </p:cNvGraphicFramePr>
          <p:nvPr/>
        </p:nvGraphicFramePr>
        <p:xfrm>
          <a:off x="4643438" y="1196975"/>
          <a:ext cx="2743200" cy="1200150"/>
        </p:xfrm>
        <a:graphic>
          <a:graphicData uri="http://schemas.openxmlformats.org/drawingml/2006/table">
            <a:tbl>
              <a:tblPr/>
              <a:tblGrid>
                <a:gridCol w="2743200">
                  <a:extLst>
                    <a:ext uri="{9D8B030D-6E8A-4147-A177-3AD203B41FA5}">
                      <a16:colId xmlns:a16="http://schemas.microsoft.com/office/drawing/2014/main" val="20000"/>
                    </a:ext>
                  </a:extLst>
                </a:gridCol>
              </a:tblGrid>
              <a:tr h="120015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電圧などの特長はニカド電池と同じ</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1.2V</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で、アルカリ乾電池と互換性があります。同じ大きさで、ニカド電池に 比べて約</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倍の電力を持っています。小形では、ヘッドホンステレオ、シェーバー、ノートパソコンなど、中形の電池では、ハイブリッド車、電動アシスト自転 車などに使われています。</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pic>
        <p:nvPicPr>
          <p:cNvPr id="37904" name="図 4" descr="http://www.baj.or.jp/common_images/sp_clea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8007013"/>
            <a:ext cx="9525" cy="11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5" name="図 5" descr="ニカド電池反応式"/>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5650" y="2943225"/>
            <a:ext cx="2085975"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6" name="図 6" descr="ニッケル水素電池構造図"/>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573463"/>
            <a:ext cx="3019425"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7" name="図 7" descr="ニッケル水素電池反応式"/>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3138" y="2914650"/>
            <a:ext cx="302895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08" name="図 8" descr="ニカド電池構造図"/>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7900" y="3611563"/>
            <a:ext cx="295275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909" name="テキスト ボックス 9"/>
          <p:cNvSpPr txBox="1">
            <a:spLocks noChangeArrowheads="1"/>
          </p:cNvSpPr>
          <p:nvPr/>
        </p:nvSpPr>
        <p:spPr bwMode="auto">
          <a:xfrm>
            <a:off x="611188" y="836613"/>
            <a:ext cx="17748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ニカド電池</a:t>
            </a:r>
            <a:r>
              <a:rPr lang="en-US" altLang="ja-JP" sz="1800"/>
              <a:t>(1.2V)</a:t>
            </a:r>
            <a:endParaRPr lang="ja-JP" altLang="en-US" sz="1800"/>
          </a:p>
        </p:txBody>
      </p:sp>
      <p:sp>
        <p:nvSpPr>
          <p:cNvPr id="37910" name="テキスト ボックス 10"/>
          <p:cNvSpPr txBox="1">
            <a:spLocks noChangeArrowheads="1"/>
          </p:cNvSpPr>
          <p:nvPr/>
        </p:nvSpPr>
        <p:spPr bwMode="auto">
          <a:xfrm>
            <a:off x="4572000" y="827088"/>
            <a:ext cx="24971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ニッケル水素電池</a:t>
            </a:r>
            <a:r>
              <a:rPr lang="en-US" altLang="ja-JP" sz="1800"/>
              <a:t>(1.2V)</a:t>
            </a:r>
            <a:endParaRPr lang="ja-JP" altLang="en-US" sz="1800"/>
          </a:p>
        </p:txBody>
      </p:sp>
      <p:pic>
        <p:nvPicPr>
          <p:cNvPr id="37911" name="図 11" descr="ニカド電池"/>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8038" y="1412875"/>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912" name="図 12" descr="ニッケル水素電池"/>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00938" y="1216025"/>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755650" y="1125538"/>
          <a:ext cx="2743200" cy="102870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1028700">
                <a:tc>
                  <a:txBody>
                    <a:bodyPr/>
                    <a:lstStyle/>
                    <a:p>
                      <a:pPr algn="l" fontAlgn="ctr"/>
                      <a:r>
                        <a:rPr lang="ja-JP" altLang="en-US" sz="1100" u="none" strike="noStrike" dirty="0">
                          <a:effectLst/>
                        </a:rPr>
                        <a:t>電圧が</a:t>
                      </a:r>
                      <a:r>
                        <a:rPr lang="en-US" altLang="ja-JP" sz="1100" u="none" strike="noStrike" dirty="0">
                          <a:effectLst/>
                        </a:rPr>
                        <a:t>3.7V</a:t>
                      </a:r>
                      <a:r>
                        <a:rPr lang="ja-JP" altLang="en-US" sz="1100" u="none" strike="noStrike" dirty="0">
                          <a:effectLst/>
                        </a:rPr>
                        <a:t>と、ニッケル水素電池などの約</a:t>
                      </a:r>
                      <a:r>
                        <a:rPr lang="en-US" altLang="ja-JP" sz="1100" u="none" strike="noStrike" dirty="0">
                          <a:effectLst/>
                        </a:rPr>
                        <a:t>3</a:t>
                      </a:r>
                      <a:r>
                        <a:rPr lang="ja-JP" altLang="en-US" sz="1100" u="none" strike="noStrike" dirty="0">
                          <a:effectLst/>
                        </a:rPr>
                        <a:t>倍の電圧で、軽くて大きな電力を持っていることが特長です。携帯電話、ノートパソコン、ビデオカメラ、デジタルカメラなどに使われています。モバイル機器になくてはならない最先端の電池です。</a:t>
                      </a:r>
                      <a:endParaRPr lang="ja-JP" altLang="en-US" sz="1100" b="0" i="0" u="none" strike="noStrike" dirty="0">
                        <a:solidFill>
                          <a:srgbClr val="000000"/>
                        </a:solidFill>
                        <a:effectLst/>
                        <a:latin typeface="ＭＳ Ｐゴシック"/>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3" name="表 2"/>
          <p:cNvGraphicFramePr>
            <a:graphicFrameLocks noGrp="1"/>
          </p:cNvGraphicFramePr>
          <p:nvPr/>
        </p:nvGraphicFramePr>
        <p:xfrm>
          <a:off x="4787900" y="1125538"/>
          <a:ext cx="2743200" cy="137160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1371600">
                <a:tc>
                  <a:txBody>
                    <a:bodyPr/>
                    <a:lstStyle/>
                    <a:p>
                      <a:pPr algn="l" fontAlgn="ctr"/>
                      <a:r>
                        <a:rPr lang="ja-JP" altLang="en-US" sz="1100" u="none" strike="noStrike" dirty="0">
                          <a:effectLst/>
                        </a:rPr>
                        <a:t>鉛蓄電池の単電池当りの電圧は</a:t>
                      </a:r>
                      <a:r>
                        <a:rPr lang="en-US" altLang="ja-JP" sz="1100" u="none" strike="noStrike" dirty="0">
                          <a:effectLst/>
                        </a:rPr>
                        <a:t>2V</a:t>
                      </a:r>
                      <a:r>
                        <a:rPr lang="ja-JP" altLang="en-US" sz="1100" u="none" strike="noStrike" dirty="0">
                          <a:effectLst/>
                        </a:rPr>
                        <a:t>で、電池の中で直列につながれて、自動車用などには</a:t>
                      </a:r>
                      <a:r>
                        <a:rPr lang="en-US" altLang="ja-JP" sz="1100" u="none" strike="noStrike" dirty="0">
                          <a:effectLst/>
                        </a:rPr>
                        <a:t>12V</a:t>
                      </a:r>
                      <a:r>
                        <a:rPr lang="ja-JP" altLang="en-US" sz="1100" u="none" strike="noStrike" dirty="0">
                          <a:effectLst/>
                        </a:rPr>
                        <a:t>としています。自動 車用や二輪車用などの他に電気自動車やフォークリフトなどに使われています。産業用では、無停電電源装置</a:t>
                      </a:r>
                      <a:r>
                        <a:rPr lang="en-US" altLang="ja-JP" sz="1100" u="none" strike="noStrike" dirty="0">
                          <a:effectLst/>
                        </a:rPr>
                        <a:t>(UPS</a:t>
                      </a:r>
                      <a:r>
                        <a:rPr lang="ja-JP" altLang="en-US" sz="1100" u="none" strike="noStrike" dirty="0">
                          <a:effectLst/>
                        </a:rPr>
                        <a:t>等</a:t>
                      </a:r>
                      <a:r>
                        <a:rPr lang="en-US" altLang="ja-JP" sz="1100" u="none" strike="noStrike" dirty="0">
                          <a:effectLst/>
                        </a:rPr>
                        <a:t>)</a:t>
                      </a:r>
                      <a:r>
                        <a:rPr lang="ja-JP" altLang="en-US" sz="1100" u="none" strike="noStrike" dirty="0" err="1">
                          <a:effectLst/>
                        </a:rPr>
                        <a:t>、</a:t>
                      </a:r>
                      <a:r>
                        <a:rPr lang="ja-JP" altLang="en-US" sz="1100" u="none" strike="noStrike" dirty="0">
                          <a:effectLst/>
                        </a:rPr>
                        <a:t>病院や公共設備の非常用電源などと して、多くの用途に対応できる蓄電池として、幅広く使われています。</a:t>
                      </a:r>
                      <a:endParaRPr lang="ja-JP" altLang="en-US" sz="1100" b="0" i="0" u="none" strike="noStrike" dirty="0">
                        <a:solidFill>
                          <a:srgbClr val="000000"/>
                        </a:solidFill>
                        <a:effectLst/>
                        <a:latin typeface="ＭＳ Ｐゴシック"/>
                      </a:endParaRPr>
                    </a:p>
                  </a:txBody>
                  <a:tcPr marL="9525" marR="9525" marT="9525" marB="0" anchor="ctr"/>
                </a:tc>
                <a:extLst>
                  <a:ext uri="{0D108BD9-81ED-4DB2-BD59-A6C34878D82A}">
                    <a16:rowId xmlns:a16="http://schemas.microsoft.com/office/drawing/2014/main" val="10000"/>
                  </a:ext>
                </a:extLst>
              </a:tr>
            </a:tbl>
          </a:graphicData>
        </a:graphic>
      </p:graphicFrame>
      <p:pic>
        <p:nvPicPr>
          <p:cNvPr id="38925" name="図 3" descr="リチウムイオン電池"/>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938" y="1125538"/>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26" name="図 4" descr="鉛蓄電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7625" y="1125538"/>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27" name="図 5" descr="リチウムイオン電池反応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349500"/>
            <a:ext cx="1838325"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28" name="図 6" descr="リチウムイオン電池構造図"/>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2862263"/>
            <a:ext cx="2914650" cy="163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29" name="図 7" descr="鉛蓄電池反応式"/>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2720975"/>
            <a:ext cx="1819275"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30" name="図 8" descr="鉛蓄電池構造図"/>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59338" y="3176588"/>
            <a:ext cx="291465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31" name="テキスト ボックス 9"/>
          <p:cNvSpPr txBox="1">
            <a:spLocks noChangeArrowheads="1"/>
          </p:cNvSpPr>
          <p:nvPr/>
        </p:nvSpPr>
        <p:spPr bwMode="auto">
          <a:xfrm>
            <a:off x="827088" y="692150"/>
            <a:ext cx="2641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リチウムイオン電池</a:t>
            </a:r>
            <a:r>
              <a:rPr lang="en-US" altLang="ja-JP" sz="1800"/>
              <a:t>(3.7V)</a:t>
            </a:r>
            <a:endParaRPr lang="ja-JP" altLang="en-US" sz="1800"/>
          </a:p>
        </p:txBody>
      </p:sp>
      <p:sp>
        <p:nvSpPr>
          <p:cNvPr id="38932" name="テキスト ボックス 10"/>
          <p:cNvSpPr txBox="1">
            <a:spLocks noChangeArrowheads="1"/>
          </p:cNvSpPr>
          <p:nvPr/>
        </p:nvSpPr>
        <p:spPr bwMode="auto">
          <a:xfrm>
            <a:off x="4859338" y="692150"/>
            <a:ext cx="16732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鉛蓄電池</a:t>
            </a:r>
            <a:r>
              <a:rPr lang="en-US" altLang="ja-JP" sz="1800"/>
              <a:t>(2.0V)</a:t>
            </a:r>
            <a:endParaRPr lang="ja-JP" altLang="en-US" sz="1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81388" y="274638"/>
            <a:ext cx="2459037" cy="490537"/>
          </a:xfrm>
        </p:spPr>
        <p:txBody>
          <a:bodyPr rtlCol="0">
            <a:normAutofit fontScale="90000"/>
          </a:bodyPr>
          <a:lstStyle/>
          <a:p>
            <a:pPr eaLnBrk="1" fontAlgn="auto" hangingPunct="1">
              <a:spcAft>
                <a:spcPts val="0"/>
              </a:spcAft>
              <a:defRPr/>
            </a:pPr>
            <a:r>
              <a:rPr lang="ja-JP" altLang="en-US" sz="2800" dirty="0">
                <a:cs typeface="+mj-cs"/>
              </a:rPr>
              <a:t>二次電池の規格</a:t>
            </a:r>
          </a:p>
        </p:txBody>
      </p:sp>
      <p:pic>
        <p:nvPicPr>
          <p:cNvPr id="39938" name="図 3" descr="http://www.baj.or.jp/common_images/sp_clea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3200" y="1943100"/>
            <a:ext cx="9525" cy="4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 name="表 3"/>
          <p:cNvGraphicFramePr>
            <a:graphicFrameLocks noGrp="1"/>
          </p:cNvGraphicFramePr>
          <p:nvPr/>
        </p:nvGraphicFramePr>
        <p:xfrm>
          <a:off x="395288" y="1196975"/>
          <a:ext cx="8280400" cy="4032250"/>
        </p:xfrm>
        <a:graphic>
          <a:graphicData uri="http://schemas.openxmlformats.org/drawingml/2006/table">
            <a:tbl>
              <a:tblPr/>
              <a:tblGrid>
                <a:gridCol w="580481">
                  <a:extLst>
                    <a:ext uri="{9D8B030D-6E8A-4147-A177-3AD203B41FA5}">
                      <a16:colId xmlns:a16="http://schemas.microsoft.com/office/drawing/2014/main" val="20000"/>
                    </a:ext>
                  </a:extLst>
                </a:gridCol>
                <a:gridCol w="2202418">
                  <a:extLst>
                    <a:ext uri="{9D8B030D-6E8A-4147-A177-3AD203B41FA5}">
                      <a16:colId xmlns:a16="http://schemas.microsoft.com/office/drawing/2014/main" val="20001"/>
                    </a:ext>
                  </a:extLst>
                </a:gridCol>
                <a:gridCol w="1843882">
                  <a:extLst>
                    <a:ext uri="{9D8B030D-6E8A-4147-A177-3AD203B41FA5}">
                      <a16:colId xmlns:a16="http://schemas.microsoft.com/office/drawing/2014/main" val="20002"/>
                    </a:ext>
                  </a:extLst>
                </a:gridCol>
                <a:gridCol w="1314620">
                  <a:extLst>
                    <a:ext uri="{9D8B030D-6E8A-4147-A177-3AD203B41FA5}">
                      <a16:colId xmlns:a16="http://schemas.microsoft.com/office/drawing/2014/main" val="20003"/>
                    </a:ext>
                  </a:extLst>
                </a:gridCol>
                <a:gridCol w="1741445">
                  <a:extLst>
                    <a:ext uri="{9D8B030D-6E8A-4147-A177-3AD203B41FA5}">
                      <a16:colId xmlns:a16="http://schemas.microsoft.com/office/drawing/2014/main" val="20004"/>
                    </a:ext>
                  </a:extLst>
                </a:gridCol>
                <a:gridCol w="597553">
                  <a:extLst>
                    <a:ext uri="{9D8B030D-6E8A-4147-A177-3AD203B41FA5}">
                      <a16:colId xmlns:a16="http://schemas.microsoft.com/office/drawing/2014/main" val="20005"/>
                    </a:ext>
                  </a:extLst>
                </a:gridCol>
              </a:tblGrid>
              <a:tr h="806450">
                <a:tc>
                  <a:txBody>
                    <a:bodyPr/>
                    <a:lstStyle/>
                    <a:p>
                      <a:pPr algn="ctr" fontAlgn="ctr"/>
                      <a:r>
                        <a:rPr lang="ja-JP" altLang="en-US" sz="1600" b="0" i="0" u="none" strike="noStrike" dirty="0">
                          <a:solidFill>
                            <a:srgbClr val="FFFFFF"/>
                          </a:solidFill>
                          <a:effectLst/>
                          <a:latin typeface="ＭＳ Ｐゴシック"/>
                        </a:rPr>
                        <a:t>記号</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600" b="0" i="0" u="none" strike="noStrike">
                          <a:solidFill>
                            <a:srgbClr val="FFFFFF"/>
                          </a:solidFill>
                          <a:effectLst/>
                          <a:latin typeface="ＭＳ Ｐゴシック"/>
                        </a:rPr>
                        <a:t>種類</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600" b="0" i="0" u="none" strike="noStrike">
                          <a:solidFill>
                            <a:srgbClr val="FFFFFF"/>
                          </a:solidFill>
                          <a:effectLst/>
                          <a:latin typeface="ＭＳ Ｐゴシック"/>
                        </a:rPr>
                        <a:t>正極</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600" b="0" i="0" u="none" strike="noStrike">
                          <a:solidFill>
                            <a:srgbClr val="FFFFFF"/>
                          </a:solidFill>
                          <a:effectLst/>
                          <a:latin typeface="ＭＳ Ｐゴシック"/>
                        </a:rPr>
                        <a:t>負極</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600" b="0" i="0" u="none" strike="noStrike">
                          <a:solidFill>
                            <a:srgbClr val="FFFFFF"/>
                          </a:solidFill>
                          <a:effectLst/>
                          <a:latin typeface="ＭＳ Ｐゴシック"/>
                        </a:rPr>
                        <a:t>電解液</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600" b="0" i="0" u="none" strike="noStrike">
                          <a:solidFill>
                            <a:srgbClr val="FFFFFF"/>
                          </a:solidFill>
                          <a:effectLst/>
                          <a:latin typeface="ＭＳ Ｐゴシック"/>
                        </a:rPr>
                        <a:t>電圧</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extLst>
                  <a:ext uri="{0D108BD9-81ED-4DB2-BD59-A6C34878D82A}">
                    <a16:rowId xmlns:a16="http://schemas.microsoft.com/office/drawing/2014/main" val="10000"/>
                  </a:ext>
                </a:extLst>
              </a:tr>
              <a:tr h="806450">
                <a:tc>
                  <a:txBody>
                    <a:bodyPr/>
                    <a:lstStyle/>
                    <a:p>
                      <a:pPr algn="ctr" fontAlgn="ctr"/>
                      <a:r>
                        <a:rPr lang="en-US" altLang="ja-JP" sz="1600" b="0" i="0" u="none" strike="noStrike" dirty="0">
                          <a:solidFill>
                            <a:srgbClr val="FFFFFF"/>
                          </a:solidFill>
                          <a:effectLst/>
                          <a:latin typeface="ＭＳ Ｐゴシック"/>
                        </a:rPr>
                        <a:t>H</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r>
                        <a:rPr lang="ja-JP" altLang="en-US" sz="1600" b="0" i="0" u="none" strike="noStrike" dirty="0">
                          <a:solidFill>
                            <a:srgbClr val="000000"/>
                          </a:solidFill>
                          <a:effectLst/>
                          <a:latin typeface="ＭＳ Ｐゴシック"/>
                        </a:rPr>
                        <a:t>ニッケル・水素電池</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ＭＳ Ｐゴシック"/>
                        </a:rPr>
                        <a:t>ニッケル酸化物</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ＭＳ Ｐゴシック"/>
                        </a:rPr>
                        <a:t>水素吸蔵合金</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ＭＳ Ｐゴシック"/>
                        </a:rPr>
                        <a:t>アルカリ水溶液</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effectLst/>
                          <a:latin typeface="ＭＳ Ｐゴシック"/>
                        </a:rPr>
                        <a:t>1.2</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06450">
                <a:tc>
                  <a:txBody>
                    <a:bodyPr/>
                    <a:lstStyle/>
                    <a:p>
                      <a:pPr algn="ctr" fontAlgn="ctr"/>
                      <a:r>
                        <a:rPr lang="en-US" altLang="ja-JP" sz="1600" b="0" i="0" u="none" strike="noStrike">
                          <a:solidFill>
                            <a:srgbClr val="FFFFFF"/>
                          </a:solidFill>
                          <a:effectLst/>
                          <a:latin typeface="ＭＳ Ｐゴシック"/>
                        </a:rPr>
                        <a:t>K</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r>
                        <a:rPr lang="ja-JP" altLang="en-US" sz="1600" b="0" i="0" u="none" strike="noStrike" dirty="0">
                          <a:solidFill>
                            <a:srgbClr val="000000"/>
                          </a:solidFill>
                          <a:effectLst/>
                          <a:latin typeface="ＭＳ Ｐゴシック"/>
                        </a:rPr>
                        <a:t>ニッケル・カドミウム電池</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ＭＳ Ｐゴシック"/>
                        </a:rPr>
                        <a:t>ニッケル酸化物</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ＭＳ Ｐゴシック"/>
                        </a:rPr>
                        <a:t>カドミウム</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a:solidFill>
                            <a:srgbClr val="000000"/>
                          </a:solidFill>
                          <a:effectLst/>
                          <a:latin typeface="ＭＳ Ｐゴシック"/>
                        </a:rPr>
                        <a:t>アルカリ水溶液</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effectLst/>
                          <a:latin typeface="ＭＳ Ｐゴシック"/>
                        </a:rPr>
                        <a:t>1.2</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06450">
                <a:tc>
                  <a:txBody>
                    <a:bodyPr/>
                    <a:lstStyle/>
                    <a:p>
                      <a:pPr algn="ctr" fontAlgn="ctr"/>
                      <a:r>
                        <a:rPr lang="en-US" sz="1600" b="0" i="0" u="none" strike="noStrike">
                          <a:solidFill>
                            <a:srgbClr val="FFFFFF"/>
                          </a:solidFill>
                          <a:effectLst/>
                          <a:latin typeface="ＭＳ Ｐゴシック"/>
                        </a:rPr>
                        <a:t>IC</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r>
                        <a:rPr lang="ja-JP" altLang="en-US" sz="1600" b="0" i="0" u="none" strike="noStrike" dirty="0">
                          <a:solidFill>
                            <a:srgbClr val="000000"/>
                          </a:solidFill>
                          <a:effectLst/>
                          <a:latin typeface="ＭＳ Ｐゴシック"/>
                        </a:rPr>
                        <a:t>リチウムイオン電池</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ＭＳ Ｐゴシック"/>
                        </a:rPr>
                        <a:t>リチウム複合酸化物</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ＭＳ Ｐゴシック"/>
                        </a:rPr>
                        <a:t>炭素</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ＭＳ Ｐゴシック"/>
                        </a:rPr>
                        <a:t>非水系有機電解液</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effectLst/>
                          <a:latin typeface="ＭＳ Ｐゴシック"/>
                        </a:rPr>
                        <a:t>3.7</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06450">
                <a:tc>
                  <a:txBody>
                    <a:bodyPr/>
                    <a:lstStyle/>
                    <a:p>
                      <a:pPr algn="ctr" fontAlgn="ctr"/>
                      <a:r>
                        <a:rPr lang="en-US" sz="1600" b="0" i="0" u="none" strike="noStrike">
                          <a:solidFill>
                            <a:srgbClr val="FFFFFF"/>
                          </a:solidFill>
                          <a:effectLst/>
                          <a:latin typeface="ＭＳ Ｐゴシック"/>
                        </a:rPr>
                        <a:t>PB</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r>
                        <a:rPr lang="ja-JP" altLang="en-US" sz="1600" b="0" i="0" u="none" strike="noStrike" dirty="0">
                          <a:solidFill>
                            <a:srgbClr val="000000"/>
                          </a:solidFill>
                          <a:effectLst/>
                          <a:latin typeface="ＭＳ Ｐゴシック"/>
                        </a:rPr>
                        <a:t>鉛蓄電池</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ＭＳ Ｐゴシック"/>
                        </a:rPr>
                        <a:t>二酸化鉛</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ＭＳ Ｐゴシック"/>
                        </a:rPr>
                        <a:t>鉛</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effectLst/>
                          <a:latin typeface="ＭＳ Ｐゴシック"/>
                        </a:rPr>
                        <a:t>希硫酸</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ＭＳ Ｐゴシック"/>
                        </a:rPr>
                        <a:t>2</a:t>
                      </a:r>
                    </a:p>
                  </a:txBody>
                  <a:tcPr marL="12699" marR="12699" marT="126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1187450" y="549275"/>
          <a:ext cx="6840538" cy="6035675"/>
        </p:xfrm>
        <a:graphic>
          <a:graphicData uri="http://schemas.openxmlformats.org/drawingml/2006/table">
            <a:tbl>
              <a:tblPr/>
              <a:tblGrid>
                <a:gridCol w="2571750">
                  <a:extLst>
                    <a:ext uri="{9D8B030D-6E8A-4147-A177-3AD203B41FA5}">
                      <a16:colId xmlns:a16="http://schemas.microsoft.com/office/drawing/2014/main" val="20000"/>
                    </a:ext>
                  </a:extLst>
                </a:gridCol>
                <a:gridCol w="1374775">
                  <a:extLst>
                    <a:ext uri="{9D8B030D-6E8A-4147-A177-3AD203B41FA5}">
                      <a16:colId xmlns:a16="http://schemas.microsoft.com/office/drawing/2014/main" val="20001"/>
                    </a:ext>
                  </a:extLst>
                </a:gridCol>
                <a:gridCol w="1309688">
                  <a:extLst>
                    <a:ext uri="{9D8B030D-6E8A-4147-A177-3AD203B41FA5}">
                      <a16:colId xmlns:a16="http://schemas.microsoft.com/office/drawing/2014/main" val="20002"/>
                    </a:ext>
                  </a:extLst>
                </a:gridCol>
                <a:gridCol w="1584325">
                  <a:extLst>
                    <a:ext uri="{9D8B030D-6E8A-4147-A177-3AD203B41FA5}">
                      <a16:colId xmlns:a16="http://schemas.microsoft.com/office/drawing/2014/main" val="20003"/>
                    </a:ext>
                  </a:extLst>
                </a:gridCol>
              </a:tblGrid>
              <a:tr h="420644">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使用機器</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マンガン乾電池</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アルカリ乾電池</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充電式ニッケル水素</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17469">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ガス・石油ストーブ着火用　</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7143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ガスレンジ着火用</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掛時計・置時計</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dirty="0">
                          <a:ln>
                            <a:noFill/>
                          </a:ln>
                          <a:solidFill>
                            <a:srgbClr val="000000"/>
                          </a:solidFill>
                          <a:effectLst/>
                          <a:latin typeface="ＭＳ Ｐゴシック"/>
                          <a:ea typeface="ＭＳ Ｐゴシック"/>
                          <a:cs typeface="ＭＳ Ｐゴシック"/>
                        </a:rPr>
                        <a:t>電　　　　　　卓</a:t>
                      </a: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1400" b="0" i="0" u="none" strike="noStrike" cap="none" normalizeH="0" baseline="0" dirty="0">
                          <a:ln>
                            <a:noFill/>
                          </a:ln>
                          <a:solidFill>
                            <a:srgbClr val="000000"/>
                          </a:solidFill>
                          <a:effectLst/>
                          <a:latin typeface="ＭＳ Ｐゴシック"/>
                          <a:ea typeface="ＭＳ Ｐゴシック"/>
                          <a:cs typeface="ＭＳ Ｐゴシック"/>
                        </a:rPr>
                        <a:t>電　子　手　帳</a:t>
                      </a: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7143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rgbClr val="000000"/>
                          </a:solidFill>
                          <a:effectLst/>
                          <a:latin typeface="Calibri" pitchFamily="34" charset="0"/>
                          <a:ea typeface="ＭＳ Ｐゴシック" pitchFamily="50" charset="-128"/>
                        </a:rPr>
                        <a:t>家電製品リモコン</a:t>
                      </a:r>
                      <a:endParaRPr kumimoji="1" lang="ja-JP" altLang="en-US" sz="1400" b="0" i="0" u="none" strike="noStrike" cap="none" normalizeH="0" baseline="0" dirty="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417469">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リモコン（アルカリ乾電池用）</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27143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ペ　ン　ラ　イ　ト</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懐　中　電　灯</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27143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強　力　ラ　イ　ト</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電動おもちゃ</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電子ゲーム機</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27143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ラ　ジ　コ　ン　カ　ー</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電池式かみそり</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電動歯ブラシ</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27143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ヘッドホンステレオ</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デジタルカメラ</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7"/>
                  </a:ext>
                </a:extLst>
              </a:tr>
              <a:tr h="222227">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ラ　ジ　カ　セ</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8"/>
                  </a:ext>
                </a:extLst>
              </a:tr>
              <a:tr h="271435">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携　帯　ラ　ジ　オ</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9"/>
                  </a:ext>
                </a:extLst>
              </a:tr>
              <a:tr h="435557">
                <a:tc gridSpan="4">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1" lang="ja-JP" altLang="en-US" sz="1400" b="0" i="0" u="none" strike="noStrike" cap="none" normalizeH="0" baseline="0">
                          <a:ln>
                            <a:noFill/>
                          </a:ln>
                          <a:solidFill>
                            <a:srgbClr val="000000"/>
                          </a:solidFill>
                          <a:effectLst/>
                          <a:latin typeface="Calibri" pitchFamily="34" charset="0"/>
                          <a:ea typeface="ＭＳ Ｐゴシック" pitchFamily="50" charset="-128"/>
                        </a:rPr>
                        <a:t>●この表は一般的な機器の消費電流をもとにしたもので、電池の寿命は使用頻度、使い方、環境温度等により違ってきます、従ってこの表は目安</a:t>
                      </a:r>
                      <a:endParaRPr kumimoji="1" lang="ja-JP" altLang="en-US" sz="1400" b="0" i="0" u="none" strike="noStrike" cap="none" normalizeH="0" baseline="0">
                        <a:ln>
                          <a:noFill/>
                        </a:ln>
                        <a:solidFill>
                          <a:srgbClr val="000000"/>
                        </a:solidFill>
                        <a:effectLst/>
                        <a:latin typeface="ＭＳ Ｐゴシック" pitchFamily="50" charset="-128"/>
                        <a:ea typeface="ＭＳ Ｐゴシック" pitchFamily="50" charset="-128"/>
                      </a:endParaRPr>
                    </a:p>
                  </a:txBody>
                  <a:tcPr marL="8840" marR="8840" marT="8837"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20"/>
                  </a:ext>
                </a:extLst>
              </a:tr>
              <a:tr h="222227">
                <a:tc gridSpan="4">
                  <a:txBody>
                    <a:bodyPr/>
                    <a:lstStyle>
                      <a:lvl1pPr>
                        <a:spcBef>
                          <a:spcPct val="20000"/>
                        </a:spcBef>
                        <a:buFont typeface="Arial" pitchFamily="34"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pitchFamily="34"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pitchFamily="34"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pitchFamily="34"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pitchFamily="34" charset="0"/>
                        <a:defRPr kumimoji="1">
                          <a:solidFill>
                            <a:schemeClr val="tx1"/>
                          </a:solidFill>
                          <a:latin typeface="Calibri" pitchFamily="34" charset="0"/>
                          <a:ea typeface="ＭＳ Ｐゴシック" pitchFamily="50" charset="-128"/>
                        </a:defRPr>
                      </a:lvl5pPr>
                      <a:lvl6pPr marL="25146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6pPr>
                      <a:lvl7pPr marL="29718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7pPr>
                      <a:lvl8pPr marL="34290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8pPr>
                      <a:lvl9pPr marL="3886200" indent="-228600" fontAlgn="base">
                        <a:spcBef>
                          <a:spcPct val="20000"/>
                        </a:spcBef>
                        <a:spcAft>
                          <a:spcPct val="0"/>
                        </a:spcAft>
                        <a:buFont typeface="Arial" pitchFamily="34" charset="0"/>
                        <a:defRPr kumimoji="1">
                          <a:solidFill>
                            <a:schemeClr val="tx1"/>
                          </a:solidFill>
                          <a:latin typeface="Calibri" pitchFamily="34" charset="0"/>
                          <a:ea typeface="ＭＳ Ｐゴシック" pitchFamily="50"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rgbClr val="000000"/>
                        </a:solidFill>
                        <a:effectLst/>
                        <a:latin typeface="ＭＳ Ｐゴシック" pitchFamily="50" charset="-128"/>
                        <a:ea typeface="ＭＳ Ｐゴシック" pitchFamily="50" charset="-128"/>
                      </a:endParaRPr>
                    </a:p>
                  </a:txBody>
                  <a:tcPr marL="8840" marR="8840" marT="8837"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21"/>
                  </a:ext>
                </a:extLst>
              </a:tr>
            </a:tbl>
          </a:graphicData>
        </a:graphic>
      </p:graphicFrame>
      <p:sp>
        <p:nvSpPr>
          <p:cNvPr id="41072" name="テキスト ボックス 2"/>
          <p:cNvSpPr txBox="1">
            <a:spLocks noChangeArrowheads="1"/>
          </p:cNvSpPr>
          <p:nvPr/>
        </p:nvSpPr>
        <p:spPr bwMode="auto">
          <a:xfrm>
            <a:off x="2706688" y="188913"/>
            <a:ext cx="294481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使用目的別の電池の選び方</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図 1" descr="電流放電容量特性.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03350" y="692150"/>
            <a:ext cx="6261100" cy="568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473325" y="274638"/>
            <a:ext cx="3394075" cy="561975"/>
          </a:xfrm>
        </p:spPr>
        <p:txBody>
          <a:bodyPr rtlCol="0">
            <a:normAutofit fontScale="90000"/>
          </a:bodyPr>
          <a:lstStyle/>
          <a:p>
            <a:pPr eaLnBrk="1" fontAlgn="auto" hangingPunct="1">
              <a:spcAft>
                <a:spcPts val="0"/>
              </a:spcAft>
              <a:defRPr/>
            </a:pPr>
            <a:r>
              <a:rPr lang="ja-JP" altLang="en-US" sz="2800" dirty="0">
                <a:cs typeface="+mj-cs"/>
              </a:rPr>
              <a:t>電池のトラブル　液漏れ</a:t>
            </a:r>
          </a:p>
        </p:txBody>
      </p:sp>
      <p:pic>
        <p:nvPicPr>
          <p:cNvPr id="43010" name="図 2"/>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82625" y="765175"/>
            <a:ext cx="5113338" cy="5926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1" name="図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95963" y="4067175"/>
            <a:ext cx="2827337" cy="194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2" name="図 3"/>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62663" y="1412875"/>
            <a:ext cx="2470150" cy="215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700338" y="490538"/>
            <a:ext cx="3394075" cy="417512"/>
          </a:xfrm>
        </p:spPr>
        <p:txBody>
          <a:bodyPr rtlCol="0">
            <a:normAutofit fontScale="90000"/>
          </a:bodyPr>
          <a:lstStyle/>
          <a:p>
            <a:pPr eaLnBrk="1" fontAlgn="auto" hangingPunct="1">
              <a:spcAft>
                <a:spcPts val="0"/>
              </a:spcAft>
              <a:defRPr/>
            </a:pPr>
            <a:r>
              <a:rPr lang="ja-JP" altLang="en-US" sz="2400" dirty="0">
                <a:cs typeface="+mj-cs"/>
              </a:rPr>
              <a:t>ボタン電池の見分け方</a:t>
            </a:r>
          </a:p>
        </p:txBody>
      </p:sp>
      <p:graphicFrame>
        <p:nvGraphicFramePr>
          <p:cNvPr id="4" name="表 3"/>
          <p:cNvGraphicFramePr>
            <a:graphicFrameLocks noGrp="1"/>
          </p:cNvGraphicFramePr>
          <p:nvPr/>
        </p:nvGraphicFramePr>
        <p:xfrm>
          <a:off x="250825" y="2420938"/>
          <a:ext cx="1981200" cy="1392237"/>
        </p:xfrm>
        <a:graphic>
          <a:graphicData uri="http://schemas.openxmlformats.org/drawingml/2006/table">
            <a:tbl>
              <a:tblPr/>
              <a:tblGrid>
                <a:gridCol w="1981200">
                  <a:extLst>
                    <a:ext uri="{9D8B030D-6E8A-4147-A177-3AD203B41FA5}">
                      <a16:colId xmlns:a16="http://schemas.microsoft.com/office/drawing/2014/main" val="20000"/>
                    </a:ext>
                  </a:extLst>
                </a:gridCol>
              </a:tblGrid>
              <a:tr h="3444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charset="0"/>
                          <a:ea typeface="ＭＳ Ｐゴシック" charset="0"/>
                          <a:cs typeface="ＭＳ Ｐゴシック" charset="0"/>
                        </a:rPr>
                        <a:t>二酸化マンガンリチウム／円筒型／外径</a:t>
                      </a:r>
                      <a:r>
                        <a:rPr kumimoji="1" lang="en-US" altLang="ja-JP" sz="1100" b="0" i="0" u="none" strike="noStrike" cap="none" normalizeH="0" baseline="0" dirty="0">
                          <a:ln>
                            <a:noFill/>
                          </a:ln>
                          <a:solidFill>
                            <a:srgbClr val="000000"/>
                          </a:solidFill>
                          <a:effectLst/>
                          <a:latin typeface="Calibri" charset="0"/>
                          <a:ea typeface="ＭＳ Ｐゴシック" charset="0"/>
                          <a:cs typeface="ＭＳ Ｐゴシック" charset="0"/>
                        </a:rPr>
                        <a:t>12.5mm×</a:t>
                      </a:r>
                      <a:r>
                        <a:rPr kumimoji="1" lang="ja-JP" altLang="en-US" sz="1100" b="0" i="0" u="none" strike="noStrike" cap="none" normalizeH="0" baseline="0" dirty="0">
                          <a:ln>
                            <a:noFill/>
                          </a:ln>
                          <a:solidFill>
                            <a:srgbClr val="000000"/>
                          </a:solidFill>
                          <a:effectLst/>
                          <a:latin typeface="Calibri" charset="0"/>
                          <a:ea typeface="ＭＳ Ｐゴシック" charset="0"/>
                          <a:cs typeface="ＭＳ Ｐゴシック" charset="0"/>
                        </a:rPr>
                        <a:t>高さ</a:t>
                      </a:r>
                      <a:r>
                        <a:rPr kumimoji="1" lang="en-US" altLang="ja-JP" sz="1100" b="0" i="0" u="none" strike="noStrike" cap="none" normalizeH="0" baseline="0" dirty="0">
                          <a:ln>
                            <a:noFill/>
                          </a:ln>
                          <a:solidFill>
                            <a:srgbClr val="000000"/>
                          </a:solidFill>
                          <a:effectLst/>
                          <a:latin typeface="Calibri" charset="0"/>
                          <a:ea typeface="ＭＳ Ｐゴシック" charset="0"/>
                          <a:cs typeface="ＭＳ Ｐゴシック" charset="0"/>
                        </a:rPr>
                        <a:t>1.6mm</a:t>
                      </a:r>
                      <a:endParaRPr kumimoji="1" lang="en-US" altLang="ja-JP" sz="1100" b="0" i="0" u="none" strike="noStrike" cap="none" normalizeH="0" baseline="0" dirty="0">
                        <a:ln>
                          <a:noFill/>
                        </a:ln>
                        <a:solidFill>
                          <a:srgbClr val="000000"/>
                        </a:solidFill>
                        <a:effectLst/>
                        <a:latin typeface="ＭＳ Ｐゴシック" charset="0"/>
                        <a:ea typeface="ＭＳ Ｐゴシック" charset="0"/>
                        <a:cs typeface="ＭＳ Ｐゴシック" charset="0"/>
                      </a:endParaRPr>
                    </a:p>
                  </a:txBody>
                  <a:tcPr marL="9525" marR="9525" marT="95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7625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rgbClr val="000000"/>
                          </a:solidFill>
                          <a:effectLst/>
                          <a:latin typeface="Calibri" charset="0"/>
                          <a:ea typeface="ＭＳ Ｐゴシック" charset="0"/>
                          <a:cs typeface="ＭＳ Ｐゴシック" charset="0"/>
                        </a:rPr>
                        <a:t>※</a:t>
                      </a:r>
                      <a:r>
                        <a:rPr kumimoji="1" lang="ja-JP" altLang="en-US" sz="1100" b="0" i="0" u="none" strike="noStrike" cap="none" normalizeH="0" baseline="0" dirty="0">
                          <a:ln>
                            <a:noFill/>
                          </a:ln>
                          <a:solidFill>
                            <a:srgbClr val="000000"/>
                          </a:solidFill>
                          <a:effectLst/>
                          <a:latin typeface="Calibri" charset="0"/>
                          <a:ea typeface="ＭＳ Ｐゴシック" charset="0"/>
                          <a:cs typeface="ＭＳ Ｐゴシック" charset="0"/>
                        </a:rPr>
                        <a:t>寸法が</a:t>
                      </a:r>
                      <a:r>
                        <a:rPr kumimoji="1" lang="en-US" altLang="ja-JP" sz="1100" b="0" i="0" u="none" strike="noStrike" cap="none" normalizeH="0" baseline="0" dirty="0">
                          <a:ln>
                            <a:noFill/>
                          </a:ln>
                          <a:solidFill>
                            <a:srgbClr val="000000"/>
                          </a:solidFill>
                          <a:effectLst/>
                          <a:latin typeface="Calibri" charset="0"/>
                          <a:ea typeface="ＭＳ Ｐゴシック" charset="0"/>
                          <a:cs typeface="ＭＳ Ｐゴシック" charset="0"/>
                        </a:rPr>
                        <a:t>4</a:t>
                      </a:r>
                      <a:r>
                        <a:rPr kumimoji="1" lang="ja-JP" altLang="en-US" sz="1100" b="0" i="0" u="none" strike="noStrike" cap="none" normalizeH="0" baseline="0" dirty="0">
                          <a:ln>
                            <a:noFill/>
                          </a:ln>
                          <a:solidFill>
                            <a:srgbClr val="000000"/>
                          </a:solidFill>
                          <a:effectLst/>
                          <a:latin typeface="Calibri" charset="0"/>
                          <a:ea typeface="ＭＳ Ｐゴシック" charset="0"/>
                          <a:cs typeface="ＭＳ Ｐゴシック" charset="0"/>
                        </a:rPr>
                        <a:t>桁の場合は前</a:t>
                      </a:r>
                      <a:r>
                        <a:rPr kumimoji="1" lang="en-US" altLang="ja-JP" sz="1100" b="0" i="0" u="none" strike="noStrike" cap="none" normalizeH="0" baseline="0" dirty="0">
                          <a:ln>
                            <a:noFill/>
                          </a:ln>
                          <a:solidFill>
                            <a:srgbClr val="000000"/>
                          </a:solidFill>
                          <a:effectLst/>
                          <a:latin typeface="Calibri" charset="0"/>
                          <a:ea typeface="ＭＳ Ｐゴシック" charset="0"/>
                          <a:cs typeface="ＭＳ Ｐゴシック" charset="0"/>
                        </a:rPr>
                        <a:t>2</a:t>
                      </a:r>
                      <a:r>
                        <a:rPr kumimoji="1" lang="ja-JP" altLang="en-US" sz="1100" b="0" i="0" u="none" strike="noStrike" cap="none" normalizeH="0" baseline="0" dirty="0">
                          <a:ln>
                            <a:noFill/>
                          </a:ln>
                          <a:solidFill>
                            <a:srgbClr val="000000"/>
                          </a:solidFill>
                          <a:effectLst/>
                          <a:latin typeface="Calibri" charset="0"/>
                          <a:ea typeface="ＭＳ Ｐゴシック" charset="0"/>
                          <a:cs typeface="ＭＳ Ｐゴシック" charset="0"/>
                        </a:rPr>
                        <a:t>桁が外径、後ろ</a:t>
                      </a:r>
                      <a:r>
                        <a:rPr kumimoji="1" lang="en-US" altLang="ja-JP" sz="1100" b="0" i="0" u="none" strike="noStrike" cap="none" normalizeH="0" baseline="0" dirty="0">
                          <a:ln>
                            <a:noFill/>
                          </a:ln>
                          <a:solidFill>
                            <a:srgbClr val="000000"/>
                          </a:solidFill>
                          <a:effectLst/>
                          <a:latin typeface="Calibri" charset="0"/>
                          <a:ea typeface="ＭＳ Ｐゴシック" charset="0"/>
                          <a:cs typeface="ＭＳ Ｐゴシック" charset="0"/>
                        </a:rPr>
                        <a:t>2</a:t>
                      </a:r>
                      <a:r>
                        <a:rPr kumimoji="1" lang="ja-JP" altLang="en-US" sz="1100" b="0" i="0" u="none" strike="noStrike" cap="none" normalizeH="0" baseline="0" dirty="0">
                          <a:ln>
                            <a:noFill/>
                          </a:ln>
                          <a:solidFill>
                            <a:srgbClr val="000000"/>
                          </a:solidFill>
                          <a:effectLst/>
                          <a:latin typeface="Calibri" charset="0"/>
                          <a:ea typeface="ＭＳ Ｐゴシック" charset="0"/>
                          <a:cs typeface="ＭＳ Ｐゴシック" charset="0"/>
                        </a:rPr>
                        <a:t>桁が高さ</a:t>
                      </a:r>
                      <a:endParaRPr kumimoji="1" lang="ja-JP" altLang="en-US" sz="1100" b="0" i="0" u="none" strike="noStrike" cap="none" normalizeH="0" baseline="0" dirty="0">
                        <a:ln>
                          <a:noFill/>
                        </a:ln>
                        <a:solidFill>
                          <a:srgbClr val="000000"/>
                        </a:solidFill>
                        <a:effectLst/>
                        <a:latin typeface="ＭＳ Ｐゴシック" charset="0"/>
                        <a:ea typeface="ＭＳ Ｐゴシック" charset="0"/>
                        <a:cs typeface="ＭＳ Ｐゴシック" charset="0"/>
                      </a:endParaRPr>
                    </a:p>
                  </a:txBody>
                  <a:tcPr marL="9525" marR="9525" marT="95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715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rgbClr val="000000"/>
                          </a:solidFill>
                          <a:effectLst/>
                          <a:latin typeface="Calibri" charset="0"/>
                          <a:ea typeface="ＭＳ Ｐゴシック" charset="0"/>
                          <a:cs typeface="ＭＳ Ｐゴシック" charset="0"/>
                        </a:rPr>
                        <a:t>※</a:t>
                      </a:r>
                      <a:r>
                        <a:rPr kumimoji="1" lang="ja-JP" altLang="en-US" sz="1100" b="0" i="0" u="none" strike="noStrike" cap="none" normalizeH="0" baseline="0" dirty="0">
                          <a:ln>
                            <a:noFill/>
                          </a:ln>
                          <a:solidFill>
                            <a:srgbClr val="000000"/>
                          </a:solidFill>
                          <a:effectLst/>
                          <a:latin typeface="Calibri" charset="0"/>
                          <a:ea typeface="ＭＳ Ｐゴシック" charset="0"/>
                          <a:cs typeface="ＭＳ Ｐゴシック" charset="0"/>
                        </a:rPr>
                        <a:t>型番はおおよその大きさで実際には表示より若干大きめの寸法になる</a:t>
                      </a:r>
                      <a:endParaRPr kumimoji="1" lang="ja-JP" altLang="en-US" sz="1100" b="0" i="0" u="none" strike="noStrike" cap="none" normalizeH="0" baseline="0" dirty="0">
                        <a:ln>
                          <a:noFill/>
                        </a:ln>
                        <a:solidFill>
                          <a:srgbClr val="000000"/>
                        </a:solidFill>
                        <a:effectLst/>
                        <a:latin typeface="ＭＳ Ｐゴシック" charset="0"/>
                        <a:ea typeface="ＭＳ Ｐゴシック" charset="0"/>
                        <a:cs typeface="ＭＳ Ｐゴシック" charset="0"/>
                      </a:endParaRPr>
                    </a:p>
                  </a:txBody>
                  <a:tcPr marL="9525" marR="9525" marT="95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graphicFrame>
        <p:nvGraphicFramePr>
          <p:cNvPr id="7" name="表 6"/>
          <p:cNvGraphicFramePr>
            <a:graphicFrameLocks noGrp="1"/>
          </p:cNvGraphicFramePr>
          <p:nvPr/>
        </p:nvGraphicFramePr>
        <p:xfrm>
          <a:off x="250825" y="5445125"/>
          <a:ext cx="1981200" cy="504825"/>
        </p:xfrm>
        <a:graphic>
          <a:graphicData uri="http://schemas.openxmlformats.org/drawingml/2006/table">
            <a:tbl>
              <a:tblPr>
                <a:tableStyleId>{5C22544A-7EE6-4342-B048-85BDC9FD1C3A}</a:tableStyleId>
              </a:tblPr>
              <a:tblGrid>
                <a:gridCol w="1981200">
                  <a:extLst>
                    <a:ext uri="{9D8B030D-6E8A-4147-A177-3AD203B41FA5}">
                      <a16:colId xmlns:a16="http://schemas.microsoft.com/office/drawing/2014/main" val="20000"/>
                    </a:ext>
                  </a:extLst>
                </a:gridCol>
              </a:tblGrid>
              <a:tr h="504825">
                <a:tc>
                  <a:txBody>
                    <a:bodyPr/>
                    <a:lstStyle/>
                    <a:p>
                      <a:pPr algn="l" fontAlgn="ctr"/>
                      <a:r>
                        <a:rPr lang="en-US" altLang="ja-JP" sz="1100" u="none" strike="noStrike" dirty="0">
                          <a:effectLst/>
                        </a:rPr>
                        <a:t>※LR41</a:t>
                      </a:r>
                      <a:r>
                        <a:rPr lang="ja-JP" altLang="en-US" sz="1100" u="none" strike="noStrike" dirty="0" err="1">
                          <a:effectLst/>
                        </a:rPr>
                        <a:t>、</a:t>
                      </a:r>
                      <a:r>
                        <a:rPr lang="en-US" altLang="ja-JP" sz="1100" u="none" strike="noStrike" dirty="0">
                          <a:effectLst/>
                        </a:rPr>
                        <a:t>43</a:t>
                      </a:r>
                      <a:r>
                        <a:rPr lang="ja-JP" altLang="en-US" sz="1100" u="none" strike="noStrike" dirty="0">
                          <a:effectLst/>
                        </a:rPr>
                        <a:t>等は国際規格で固有の値が定められている</a:t>
                      </a:r>
                      <a:endParaRPr lang="ja-JP" altLang="en-US" sz="1100" b="0" i="0" u="none" strike="noStrike" dirty="0">
                        <a:solidFill>
                          <a:srgbClr val="000000"/>
                        </a:solidFill>
                        <a:effectLst/>
                        <a:latin typeface="ＭＳ Ｐゴシック"/>
                      </a:endParaRPr>
                    </a:p>
                  </a:txBody>
                  <a:tcPr marL="0" marR="0" marT="0" marB="0" anchor="ctr"/>
                </a:tc>
                <a:extLst>
                  <a:ext uri="{0D108BD9-81ED-4DB2-BD59-A6C34878D82A}">
                    <a16:rowId xmlns:a16="http://schemas.microsoft.com/office/drawing/2014/main" val="10000"/>
                  </a:ext>
                </a:extLst>
              </a:tr>
            </a:tbl>
          </a:graphicData>
        </a:graphic>
      </p:graphicFrame>
      <p:graphicFrame>
        <p:nvGraphicFramePr>
          <p:cNvPr id="5" name="表 4"/>
          <p:cNvGraphicFramePr>
            <a:graphicFrameLocks noGrp="1"/>
          </p:cNvGraphicFramePr>
          <p:nvPr/>
        </p:nvGraphicFramePr>
        <p:xfrm>
          <a:off x="2268538" y="998538"/>
          <a:ext cx="6624637" cy="3152775"/>
        </p:xfrm>
        <a:graphic>
          <a:graphicData uri="http://schemas.openxmlformats.org/drawingml/2006/table">
            <a:tbl>
              <a:tblPr/>
              <a:tblGrid>
                <a:gridCol w="709422">
                  <a:extLst>
                    <a:ext uri="{9D8B030D-6E8A-4147-A177-3AD203B41FA5}">
                      <a16:colId xmlns:a16="http://schemas.microsoft.com/office/drawing/2014/main" val="20000"/>
                    </a:ext>
                  </a:extLst>
                </a:gridCol>
                <a:gridCol w="1937743">
                  <a:extLst>
                    <a:ext uri="{9D8B030D-6E8A-4147-A177-3AD203B41FA5}">
                      <a16:colId xmlns:a16="http://schemas.microsoft.com/office/drawing/2014/main" val="20001"/>
                    </a:ext>
                  </a:extLst>
                </a:gridCol>
                <a:gridCol w="1058109">
                  <a:extLst>
                    <a:ext uri="{9D8B030D-6E8A-4147-A177-3AD203B41FA5}">
                      <a16:colId xmlns:a16="http://schemas.microsoft.com/office/drawing/2014/main" val="20002"/>
                    </a:ext>
                  </a:extLst>
                </a:gridCol>
                <a:gridCol w="688409">
                  <a:extLst>
                    <a:ext uri="{9D8B030D-6E8A-4147-A177-3AD203B41FA5}">
                      <a16:colId xmlns:a16="http://schemas.microsoft.com/office/drawing/2014/main" val="20003"/>
                    </a:ext>
                  </a:extLst>
                </a:gridCol>
                <a:gridCol w="2230954">
                  <a:extLst>
                    <a:ext uri="{9D8B030D-6E8A-4147-A177-3AD203B41FA5}">
                      <a16:colId xmlns:a16="http://schemas.microsoft.com/office/drawing/2014/main" val="20004"/>
                    </a:ext>
                  </a:extLst>
                </a:gridCol>
              </a:tblGrid>
              <a:tr h="317519">
                <a:tc>
                  <a:txBody>
                    <a:bodyPr/>
                    <a:lstStyle/>
                    <a:p>
                      <a:pPr algn="l" fontAlgn="b"/>
                      <a:endParaRPr lang="ja-JP" altLang="en-US" sz="2000" b="0" i="0" u="none" strike="noStrike" dirty="0">
                        <a:solidFill>
                          <a:srgbClr val="000000"/>
                        </a:solidFill>
                        <a:effectLst/>
                        <a:latin typeface="ＭＳ Ｐゴシック"/>
                      </a:endParaRPr>
                    </a:p>
                  </a:txBody>
                  <a:tcPr marL="12700" marR="12700" marT="127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ja-JP" altLang="en-US" sz="1200" b="0" i="0" u="none" strike="noStrike">
                        <a:solidFill>
                          <a:srgbClr val="000000"/>
                        </a:solidFill>
                        <a:effectLst/>
                        <a:latin typeface="ＭＳ Ｐゴシック"/>
                      </a:endParaRPr>
                    </a:p>
                  </a:txBody>
                  <a:tcPr marL="12700" marR="12700" marT="127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ja-JP" altLang="en-US" sz="1200" b="0" i="0" u="none" strike="noStrike" dirty="0">
                        <a:solidFill>
                          <a:srgbClr val="000000"/>
                        </a:solidFill>
                        <a:effectLst/>
                        <a:latin typeface="ＭＳ Ｐゴシック"/>
                      </a:endParaRPr>
                    </a:p>
                  </a:txBody>
                  <a:tcPr marL="12700" marR="12700" marT="127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ja-JP" altLang="en-US" sz="1200" b="0" i="0" u="none" strike="noStrike">
                        <a:solidFill>
                          <a:srgbClr val="000000"/>
                        </a:solidFill>
                        <a:effectLst/>
                        <a:latin typeface="ＭＳ Ｐゴシック"/>
                      </a:endParaRPr>
                    </a:p>
                  </a:txBody>
                  <a:tcPr marL="12700" marR="12700" marT="1270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ja-JP" altLang="en-US" sz="1200" b="0" i="0" u="none" strike="noStrike">
                        <a:solidFill>
                          <a:srgbClr val="000000"/>
                        </a:solidFill>
                        <a:effectLst/>
                        <a:latin typeface="ＭＳ Ｐゴシック"/>
                      </a:endParaRPr>
                    </a:p>
                  </a:txBody>
                  <a:tcPr marL="12700" marR="12700" marT="1270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5028">
                <a:tc>
                  <a:txBody>
                    <a:bodyPr/>
                    <a:lstStyle/>
                    <a:p>
                      <a:pPr algn="ctr" fontAlgn="ctr"/>
                      <a:r>
                        <a:rPr lang="ja-JP" altLang="en-US" sz="1200" b="0" i="0" u="none" strike="noStrike">
                          <a:solidFill>
                            <a:srgbClr val="FFFFFF"/>
                          </a:solidFill>
                          <a:effectLst/>
                          <a:latin typeface="ＭＳ Ｐゴシック"/>
                        </a:rPr>
                        <a:t>記号</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200" b="0" i="0" u="none" strike="noStrike">
                          <a:solidFill>
                            <a:srgbClr val="FFFFFF"/>
                          </a:solidFill>
                          <a:effectLst/>
                          <a:latin typeface="ＭＳ Ｐゴシック"/>
                        </a:rPr>
                        <a:t>種類</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200" b="0" i="0" u="none" strike="noStrike">
                          <a:solidFill>
                            <a:srgbClr val="FFFFFF"/>
                          </a:solidFill>
                          <a:effectLst/>
                          <a:latin typeface="ＭＳ Ｐゴシック"/>
                        </a:rPr>
                        <a:t>正極</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200" b="0" i="0" u="none" strike="noStrike">
                          <a:solidFill>
                            <a:srgbClr val="FFFFFF"/>
                          </a:solidFill>
                          <a:effectLst/>
                          <a:latin typeface="ＭＳ Ｐゴシック"/>
                        </a:rPr>
                        <a:t>負極</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200" b="0" i="0" u="none" strike="noStrike">
                          <a:solidFill>
                            <a:srgbClr val="FFFFFF"/>
                          </a:solidFill>
                          <a:effectLst/>
                          <a:latin typeface="ＭＳ Ｐゴシック"/>
                        </a:rPr>
                        <a:t>電解液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extLst>
                  <a:ext uri="{0D108BD9-81ED-4DB2-BD59-A6C34878D82A}">
                    <a16:rowId xmlns:a16="http://schemas.microsoft.com/office/drawing/2014/main" val="10001"/>
                  </a:ext>
                </a:extLst>
              </a:tr>
              <a:tr h="315028">
                <a:tc>
                  <a:txBody>
                    <a:bodyPr/>
                    <a:lstStyle/>
                    <a:p>
                      <a:pPr algn="ctr" fontAlgn="ctr"/>
                      <a:r>
                        <a:rPr lang="en-US" altLang="ja-JP" sz="1800" b="0" i="0" u="none" strike="noStrike" dirty="0">
                          <a:solidFill>
                            <a:srgbClr val="FFFFFF"/>
                          </a:solidFill>
                          <a:effectLst/>
                          <a:latin typeface="ＭＳ Ｐゴシック"/>
                        </a:rPr>
                        <a:t>S</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酸化銀電池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酸化銀</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亜鉛</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アルカリ水溶液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5028">
                <a:tc>
                  <a:txBody>
                    <a:bodyPr/>
                    <a:lstStyle/>
                    <a:p>
                      <a:pPr algn="ctr" fontAlgn="ctr"/>
                      <a:r>
                        <a:rPr lang="en-US" altLang="ja-JP" sz="1800" b="0" i="0" u="none" strike="noStrike" dirty="0">
                          <a:solidFill>
                            <a:srgbClr val="FFFFFF"/>
                          </a:solidFill>
                          <a:effectLst/>
                          <a:latin typeface="ＭＳ Ｐゴシック"/>
                        </a:rPr>
                        <a:t>L</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アルカリ電池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二酸化マンガン</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亜鉛</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アルカリ水溶液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5028">
                <a:tc>
                  <a:txBody>
                    <a:bodyPr/>
                    <a:lstStyle/>
                    <a:p>
                      <a:pPr algn="ctr" fontAlgn="ctr"/>
                      <a:r>
                        <a:rPr lang="en-US" altLang="ja-JP" sz="1800" b="0" i="0" u="none" strike="noStrike" dirty="0">
                          <a:solidFill>
                            <a:srgbClr val="FFFFFF"/>
                          </a:solidFill>
                          <a:effectLst/>
                          <a:latin typeface="ＭＳ Ｐゴシック"/>
                        </a:rPr>
                        <a:t>C</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二酸化マンガンリチウム電池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二酸化マンガン</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リチウム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非水系有機電解液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5028">
                <a:tc>
                  <a:txBody>
                    <a:bodyPr/>
                    <a:lstStyle/>
                    <a:p>
                      <a:pPr algn="ctr" fontAlgn="ctr"/>
                      <a:r>
                        <a:rPr lang="en-US" altLang="ja-JP" sz="1800" b="0" i="0" u="none" strike="noStrike" dirty="0">
                          <a:solidFill>
                            <a:srgbClr val="FFFFFF"/>
                          </a:solidFill>
                          <a:effectLst/>
                          <a:latin typeface="ＭＳ Ｐゴシック"/>
                        </a:rPr>
                        <a:t>G</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酸化銅リチウム電池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酸化銅</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リチウム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非水系有機電解液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5028">
                <a:tc>
                  <a:txBody>
                    <a:bodyPr/>
                    <a:lstStyle/>
                    <a:p>
                      <a:pPr algn="ctr" fontAlgn="ctr"/>
                      <a:r>
                        <a:rPr lang="en-US" altLang="ja-JP" sz="1800" b="0" i="0" u="none" strike="noStrike" dirty="0">
                          <a:solidFill>
                            <a:srgbClr val="FFFFFF"/>
                          </a:solidFill>
                          <a:effectLst/>
                          <a:latin typeface="ＭＳ Ｐゴシック"/>
                        </a:rPr>
                        <a:t>B</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フッ化黒鉛リチウム電池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フッ化黒鉛</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リチウム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非水系有機電解液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5028">
                <a:tc>
                  <a:txBody>
                    <a:bodyPr/>
                    <a:lstStyle/>
                    <a:p>
                      <a:pPr algn="ctr" fontAlgn="ctr"/>
                      <a:r>
                        <a:rPr lang="en-US" altLang="ja-JP" sz="1800" b="0" i="0" u="none" strike="noStrike" dirty="0">
                          <a:solidFill>
                            <a:srgbClr val="FFFFFF"/>
                          </a:solidFill>
                          <a:effectLst/>
                          <a:latin typeface="ＭＳ Ｐゴシック"/>
                        </a:rPr>
                        <a:t>P</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空気亜鉛電池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酸素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亜鉛</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アルカリ金属水酸化物</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5028">
                <a:tc>
                  <a:txBody>
                    <a:bodyPr/>
                    <a:lstStyle/>
                    <a:p>
                      <a:pPr algn="ctr" fontAlgn="ctr"/>
                      <a:r>
                        <a:rPr lang="en-US" altLang="ja-JP" sz="1800" b="0" i="0" u="none" strike="noStrike" dirty="0">
                          <a:solidFill>
                            <a:srgbClr val="FFFFFF"/>
                          </a:solidFill>
                          <a:effectLst/>
                          <a:latin typeface="ＭＳ Ｐゴシック"/>
                        </a:rPr>
                        <a:t>M</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水銀電池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酸化水銀</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亜鉛</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酸化亜鉛の水酸化カリウム溶液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5028">
                <a:tc>
                  <a:txBody>
                    <a:bodyPr/>
                    <a:lstStyle/>
                    <a:p>
                      <a:pPr algn="ctr" fontAlgn="ctr"/>
                      <a:r>
                        <a:rPr lang="ja-JP" altLang="en-US" sz="1200" b="0" i="0" u="none" strike="noStrike" dirty="0">
                          <a:solidFill>
                            <a:srgbClr val="FFFFFF"/>
                          </a:solidFill>
                          <a:effectLst/>
                          <a:latin typeface="ＭＳ Ｐゴシック"/>
                        </a:rPr>
                        <a:t>記号なし</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a:solidFill>
                            <a:srgbClr val="000000"/>
                          </a:solidFill>
                          <a:effectLst/>
                          <a:latin typeface="ＭＳ Ｐゴシック"/>
                        </a:rPr>
                        <a:t>マンガン乾電池</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二酸化マンガン</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a:solidFill>
                            <a:srgbClr val="000000"/>
                          </a:solidFill>
                          <a:effectLst/>
                          <a:latin typeface="ＭＳ Ｐゴシック"/>
                        </a:rPr>
                        <a:t>亜鉛</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0" i="0" u="none" strike="noStrike" dirty="0">
                          <a:solidFill>
                            <a:srgbClr val="000000"/>
                          </a:solidFill>
                          <a:effectLst/>
                          <a:latin typeface="ＭＳ Ｐゴシック"/>
                        </a:rPr>
                        <a:t>塩化亜鉛水溶液</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6" name="表 5"/>
          <p:cNvGraphicFramePr>
            <a:graphicFrameLocks noGrp="1"/>
          </p:cNvGraphicFramePr>
          <p:nvPr/>
        </p:nvGraphicFramePr>
        <p:xfrm>
          <a:off x="2484438" y="4652963"/>
          <a:ext cx="2447925" cy="1655762"/>
        </p:xfrm>
        <a:graphic>
          <a:graphicData uri="http://schemas.openxmlformats.org/drawingml/2006/table">
            <a:tbl>
              <a:tblPr/>
              <a:tblGrid>
                <a:gridCol w="758857">
                  <a:extLst>
                    <a:ext uri="{9D8B030D-6E8A-4147-A177-3AD203B41FA5}">
                      <a16:colId xmlns:a16="http://schemas.microsoft.com/office/drawing/2014/main" val="20000"/>
                    </a:ext>
                  </a:extLst>
                </a:gridCol>
                <a:gridCol w="881253">
                  <a:extLst>
                    <a:ext uri="{9D8B030D-6E8A-4147-A177-3AD203B41FA5}">
                      <a16:colId xmlns:a16="http://schemas.microsoft.com/office/drawing/2014/main" val="20001"/>
                    </a:ext>
                  </a:extLst>
                </a:gridCol>
                <a:gridCol w="807815">
                  <a:extLst>
                    <a:ext uri="{9D8B030D-6E8A-4147-A177-3AD203B41FA5}">
                      <a16:colId xmlns:a16="http://schemas.microsoft.com/office/drawing/2014/main" val="20002"/>
                    </a:ext>
                  </a:extLst>
                </a:gridCol>
              </a:tblGrid>
              <a:tr h="275960">
                <a:tc gridSpan="3">
                  <a:txBody>
                    <a:bodyPr/>
                    <a:lstStyle/>
                    <a:p>
                      <a:pPr algn="l" fontAlgn="ctr"/>
                      <a:r>
                        <a:rPr lang="ja-JP" altLang="en-US" sz="1200" b="0" i="0" u="none" strike="noStrike">
                          <a:solidFill>
                            <a:srgbClr val="000000"/>
                          </a:solidFill>
                          <a:effectLst/>
                          <a:latin typeface="ＭＳ Ｐゴシック"/>
                        </a:rPr>
                        <a:t>寸法（国際規格）</a:t>
                      </a:r>
                    </a:p>
                  </a:txBody>
                  <a:tcPr marL="12698" marR="12698" marT="12697"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275960">
                <a:tc>
                  <a:txBody>
                    <a:bodyPr/>
                    <a:lstStyle/>
                    <a:p>
                      <a:pPr algn="l" fontAlgn="ctr"/>
                      <a:r>
                        <a:rPr lang="ja-JP" altLang="en-US" sz="1400" b="0" i="0" u="none" strike="noStrike" dirty="0">
                          <a:solidFill>
                            <a:srgbClr val="FFFFFF"/>
                          </a:solidFill>
                          <a:effectLst/>
                          <a:latin typeface="ＭＳ Ｐゴシック"/>
                        </a:rPr>
                        <a:t>　　記号</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l" fontAlgn="ctr"/>
                      <a:r>
                        <a:rPr lang="ja-JP" altLang="en-US" sz="1400" b="0" i="0" u="none" strike="noStrike" dirty="0">
                          <a:solidFill>
                            <a:srgbClr val="FFFFFF"/>
                          </a:solidFill>
                          <a:effectLst/>
                          <a:latin typeface="ＭＳ Ｐゴシック"/>
                        </a:rPr>
                        <a:t>　　外径</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l" fontAlgn="ctr"/>
                      <a:r>
                        <a:rPr lang="ja-JP" altLang="en-US" sz="1400" b="0" i="0" u="none" strike="noStrike" dirty="0">
                          <a:solidFill>
                            <a:srgbClr val="FFFFFF"/>
                          </a:solidFill>
                          <a:effectLst/>
                          <a:latin typeface="ＭＳ Ｐゴシック"/>
                        </a:rPr>
                        <a:t>　　高さ</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extLst>
                  <a:ext uri="{0D108BD9-81ED-4DB2-BD59-A6C34878D82A}">
                    <a16:rowId xmlns:a16="http://schemas.microsoft.com/office/drawing/2014/main" val="10001"/>
                  </a:ext>
                </a:extLst>
              </a:tr>
              <a:tr h="275960">
                <a:tc>
                  <a:txBody>
                    <a:bodyPr/>
                    <a:lstStyle/>
                    <a:p>
                      <a:pPr algn="ctr" fontAlgn="ctr"/>
                      <a:r>
                        <a:rPr lang="en-US" altLang="ja-JP" sz="1400" b="0" i="0" u="none" strike="noStrike" dirty="0">
                          <a:solidFill>
                            <a:srgbClr val="FFFFFF"/>
                          </a:solidFill>
                          <a:effectLst/>
                          <a:latin typeface="ＭＳ Ｐゴシック"/>
                        </a:rPr>
                        <a:t>41</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n-US" altLang="ja-JP" sz="1400" b="0" i="0" u="none" strike="noStrike">
                          <a:solidFill>
                            <a:srgbClr val="000000"/>
                          </a:solidFill>
                          <a:effectLst/>
                          <a:latin typeface="ＭＳ Ｐゴシック"/>
                        </a:rPr>
                        <a:t>7.9</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a:solidFill>
                            <a:srgbClr val="000000"/>
                          </a:solidFill>
                          <a:effectLst/>
                          <a:latin typeface="ＭＳ Ｐゴシック"/>
                        </a:rPr>
                        <a:t>3.6</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5960">
                <a:tc>
                  <a:txBody>
                    <a:bodyPr/>
                    <a:lstStyle/>
                    <a:p>
                      <a:pPr algn="ctr" fontAlgn="ctr"/>
                      <a:r>
                        <a:rPr lang="en-US" altLang="ja-JP" sz="1400" b="0" i="0" u="none" strike="noStrike" dirty="0">
                          <a:solidFill>
                            <a:srgbClr val="FFFFFF"/>
                          </a:solidFill>
                          <a:effectLst/>
                          <a:latin typeface="ＭＳ Ｐゴシック"/>
                        </a:rPr>
                        <a:t>43</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n-US" altLang="ja-JP" sz="1400" b="0" i="0" u="none" strike="noStrike">
                          <a:solidFill>
                            <a:srgbClr val="000000"/>
                          </a:solidFill>
                          <a:effectLst/>
                          <a:latin typeface="ＭＳ Ｐゴシック"/>
                        </a:rPr>
                        <a:t>11.5</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a:solidFill>
                            <a:srgbClr val="000000"/>
                          </a:solidFill>
                          <a:effectLst/>
                          <a:latin typeface="ＭＳ Ｐゴシック"/>
                        </a:rPr>
                        <a:t>4.2</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5960">
                <a:tc>
                  <a:txBody>
                    <a:bodyPr/>
                    <a:lstStyle/>
                    <a:p>
                      <a:pPr algn="ctr" fontAlgn="ctr"/>
                      <a:r>
                        <a:rPr lang="en-US" altLang="ja-JP" sz="1400" b="0" i="0" u="none" strike="noStrike" dirty="0">
                          <a:solidFill>
                            <a:srgbClr val="FFFFFF"/>
                          </a:solidFill>
                          <a:effectLst/>
                          <a:latin typeface="ＭＳ Ｐゴシック"/>
                        </a:rPr>
                        <a:t>44</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n-US" altLang="ja-JP" sz="1400" b="0" i="0" u="none" strike="noStrike" dirty="0">
                          <a:solidFill>
                            <a:srgbClr val="000000"/>
                          </a:solidFill>
                          <a:effectLst/>
                          <a:latin typeface="ＭＳ Ｐゴシック"/>
                        </a:rPr>
                        <a:t>11.5</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400" b="0" i="0" u="none" strike="noStrike" dirty="0">
                          <a:solidFill>
                            <a:srgbClr val="000000"/>
                          </a:solidFill>
                          <a:effectLst/>
                          <a:latin typeface="ＭＳ Ｐゴシック"/>
                        </a:rPr>
                        <a:t>5.4</a:t>
                      </a:r>
                    </a:p>
                  </a:txBody>
                  <a:tcPr marL="12698" marR="12698" marT="126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75960">
                <a:tc gridSpan="2">
                  <a:txBody>
                    <a:bodyPr/>
                    <a:lstStyle/>
                    <a:p>
                      <a:pPr algn="l" fontAlgn="ctr"/>
                      <a:r>
                        <a:rPr lang="ja-JP" altLang="en-US" sz="1400" b="0" i="0" u="none" strike="noStrike">
                          <a:solidFill>
                            <a:srgbClr val="000000"/>
                          </a:solidFill>
                          <a:effectLst/>
                          <a:latin typeface="ＭＳ Ｐゴシック"/>
                        </a:rPr>
                        <a:t>単位　</a:t>
                      </a:r>
                      <a:r>
                        <a:rPr lang="en-US" altLang="ja-JP" sz="1400" b="0" i="0" u="none" strike="noStrike">
                          <a:solidFill>
                            <a:srgbClr val="000000"/>
                          </a:solidFill>
                          <a:effectLst/>
                          <a:latin typeface="ＭＳ Ｐゴシック"/>
                        </a:rPr>
                        <a:t>mm</a:t>
                      </a:r>
                    </a:p>
                  </a:txBody>
                  <a:tcPr marL="12698" marR="12698" marT="12697"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a:txBody>
                    <a:bodyPr/>
                    <a:lstStyle/>
                    <a:p>
                      <a:pPr algn="l" fontAlgn="ctr"/>
                      <a:endParaRPr lang="ja-JP" altLang="en-US" sz="1400" b="0" i="0" u="none" strike="noStrike" dirty="0">
                        <a:solidFill>
                          <a:srgbClr val="000000"/>
                        </a:solidFill>
                        <a:effectLst/>
                        <a:latin typeface="ＭＳ Ｐゴシック"/>
                      </a:endParaRPr>
                    </a:p>
                  </a:txBody>
                  <a:tcPr marL="12698" marR="12698" marT="12697"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5"/>
                  </a:ext>
                </a:extLst>
              </a:tr>
            </a:tbl>
          </a:graphicData>
        </a:graphic>
      </p:graphicFrame>
      <p:graphicFrame>
        <p:nvGraphicFramePr>
          <p:cNvPr id="8" name="表 7"/>
          <p:cNvGraphicFramePr>
            <a:graphicFrameLocks noGrp="1"/>
          </p:cNvGraphicFramePr>
          <p:nvPr/>
        </p:nvGraphicFramePr>
        <p:xfrm>
          <a:off x="6084888" y="4941888"/>
          <a:ext cx="2232025" cy="1295400"/>
        </p:xfrm>
        <a:graphic>
          <a:graphicData uri="http://schemas.openxmlformats.org/drawingml/2006/table">
            <a:tbl>
              <a:tblPr/>
              <a:tblGrid>
                <a:gridCol w="714249">
                  <a:extLst>
                    <a:ext uri="{9D8B030D-6E8A-4147-A177-3AD203B41FA5}">
                      <a16:colId xmlns:a16="http://schemas.microsoft.com/office/drawing/2014/main" val="20000"/>
                    </a:ext>
                  </a:extLst>
                </a:gridCol>
                <a:gridCol w="1517776">
                  <a:extLst>
                    <a:ext uri="{9D8B030D-6E8A-4147-A177-3AD203B41FA5}">
                      <a16:colId xmlns:a16="http://schemas.microsoft.com/office/drawing/2014/main" val="20001"/>
                    </a:ext>
                  </a:extLst>
                </a:gridCol>
              </a:tblGrid>
              <a:tr h="493511">
                <a:tc>
                  <a:txBody>
                    <a:bodyPr/>
                    <a:lstStyle/>
                    <a:p>
                      <a:pPr algn="l" fontAlgn="ctr"/>
                      <a:r>
                        <a:rPr lang="ja-JP" altLang="en-US" sz="1200" b="0" i="0" u="none" strike="noStrike" dirty="0">
                          <a:solidFill>
                            <a:srgbClr val="FFFFFF"/>
                          </a:solidFill>
                          <a:effectLst/>
                          <a:latin typeface="ＭＳ Ｐゴシック"/>
                        </a:rPr>
                        <a:t>　</a:t>
                      </a:r>
                      <a:r>
                        <a:rPr lang="ja-JP" altLang="en-US" sz="1800" b="0" i="0" u="none" strike="noStrike" dirty="0">
                          <a:solidFill>
                            <a:srgbClr val="FFFFFF"/>
                          </a:solidFill>
                          <a:effectLst/>
                          <a:latin typeface="ＭＳ Ｐゴシック"/>
                        </a:rPr>
                        <a:t>記号</a:t>
                      </a:r>
                    </a:p>
                  </a:txBody>
                  <a:tcPr marL="12699" marR="12699" marT="126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tc>
                  <a:txBody>
                    <a:bodyPr/>
                    <a:lstStyle/>
                    <a:p>
                      <a:pPr algn="ctr" fontAlgn="ctr"/>
                      <a:r>
                        <a:rPr lang="ja-JP" altLang="en-US" sz="1800" b="0" i="0" u="none" strike="noStrike" dirty="0">
                          <a:solidFill>
                            <a:srgbClr val="FFFFFF"/>
                          </a:solidFill>
                          <a:effectLst/>
                          <a:latin typeface="ＭＳ Ｐゴシック"/>
                        </a:rPr>
                        <a:t>形状</a:t>
                      </a:r>
                    </a:p>
                  </a:txBody>
                  <a:tcPr marL="12699" marR="12699" marT="126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FF"/>
                    </a:solidFill>
                  </a:tcPr>
                </a:tc>
                <a:extLst>
                  <a:ext uri="{0D108BD9-81ED-4DB2-BD59-A6C34878D82A}">
                    <a16:rowId xmlns:a16="http://schemas.microsoft.com/office/drawing/2014/main" val="10000"/>
                  </a:ext>
                </a:extLst>
              </a:tr>
              <a:tr h="400945">
                <a:tc>
                  <a:txBody>
                    <a:bodyPr/>
                    <a:lstStyle/>
                    <a:p>
                      <a:pPr algn="ctr" fontAlgn="ctr"/>
                      <a:r>
                        <a:rPr lang="en-US" altLang="ja-JP" sz="1800" b="0" i="0" u="none" strike="noStrike" dirty="0">
                          <a:solidFill>
                            <a:srgbClr val="FFFFFF"/>
                          </a:solidFill>
                          <a:effectLst/>
                          <a:latin typeface="ＭＳ Ｐゴシック"/>
                        </a:rPr>
                        <a:t>R</a:t>
                      </a:r>
                    </a:p>
                  </a:txBody>
                  <a:tcPr marL="12699" marR="12699" marT="126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dirty="0">
                          <a:solidFill>
                            <a:srgbClr val="000000"/>
                          </a:solidFill>
                          <a:effectLst/>
                          <a:latin typeface="ＭＳ Ｐゴシック"/>
                        </a:rPr>
                        <a:t>　　　</a:t>
                      </a:r>
                      <a:r>
                        <a:rPr lang="ja-JP" altLang="en-US" sz="1800" b="0" i="0" u="none" strike="noStrike" dirty="0">
                          <a:solidFill>
                            <a:srgbClr val="000000"/>
                          </a:solidFill>
                          <a:effectLst/>
                          <a:latin typeface="ＭＳ Ｐゴシック"/>
                        </a:rPr>
                        <a:t>円筒状</a:t>
                      </a:r>
                    </a:p>
                  </a:txBody>
                  <a:tcPr marL="12699" marR="12699" marT="126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0945">
                <a:tc>
                  <a:txBody>
                    <a:bodyPr/>
                    <a:lstStyle/>
                    <a:p>
                      <a:pPr algn="ctr" fontAlgn="ctr"/>
                      <a:r>
                        <a:rPr lang="en-US" altLang="ja-JP" sz="1800" b="0" i="0" u="none" strike="noStrike" dirty="0">
                          <a:solidFill>
                            <a:srgbClr val="FFFFFF"/>
                          </a:solidFill>
                          <a:effectLst/>
                          <a:latin typeface="ＭＳ Ｐゴシック"/>
                        </a:rPr>
                        <a:t>F</a:t>
                      </a:r>
                    </a:p>
                  </a:txBody>
                  <a:tcPr marL="12699" marR="12699" marT="126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ja-JP" altLang="en-US" sz="1200" b="0" i="0" u="none" strike="noStrike" dirty="0">
                          <a:solidFill>
                            <a:srgbClr val="000000"/>
                          </a:solidFill>
                          <a:effectLst/>
                          <a:latin typeface="ＭＳ Ｐゴシック"/>
                        </a:rPr>
                        <a:t>　　</a:t>
                      </a:r>
                      <a:r>
                        <a:rPr lang="ja-JP" altLang="en-US" sz="1800" b="0" i="0" u="none" strike="noStrike" dirty="0">
                          <a:solidFill>
                            <a:srgbClr val="000000"/>
                          </a:solidFill>
                          <a:effectLst/>
                          <a:latin typeface="ＭＳ Ｐゴシック"/>
                        </a:rPr>
                        <a:t>角形、平型</a:t>
                      </a:r>
                    </a:p>
                  </a:txBody>
                  <a:tcPr marL="12699" marR="12699" marT="126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4156" name="テキスト ボックス 8"/>
          <p:cNvSpPr txBox="1">
            <a:spLocks noChangeArrowheads="1"/>
          </p:cNvSpPr>
          <p:nvPr/>
        </p:nvSpPr>
        <p:spPr bwMode="auto">
          <a:xfrm>
            <a:off x="2339975" y="908050"/>
            <a:ext cx="8763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電池系</a:t>
            </a:r>
          </a:p>
        </p:txBody>
      </p:sp>
      <p:sp>
        <p:nvSpPr>
          <p:cNvPr id="44157" name="テキスト ボックス 9"/>
          <p:cNvSpPr txBox="1">
            <a:spLocks noChangeArrowheads="1"/>
          </p:cNvSpPr>
          <p:nvPr/>
        </p:nvSpPr>
        <p:spPr bwMode="auto">
          <a:xfrm>
            <a:off x="6011863" y="4572000"/>
            <a:ext cx="6461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形状</a:t>
            </a:r>
          </a:p>
        </p:txBody>
      </p:sp>
      <p:sp>
        <p:nvSpPr>
          <p:cNvPr id="44158" name="テキスト ボックス 2"/>
          <p:cNvSpPr txBox="1">
            <a:spLocks noChangeArrowheads="1"/>
          </p:cNvSpPr>
          <p:nvPr/>
        </p:nvSpPr>
        <p:spPr bwMode="auto">
          <a:xfrm>
            <a:off x="179388" y="1547813"/>
            <a:ext cx="2014537"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3200">
                <a:solidFill>
                  <a:srgbClr val="FF0000"/>
                </a:solidFill>
              </a:rPr>
              <a:t>C  R  12  16</a:t>
            </a:r>
            <a:endParaRPr lang="ja-JP" altLang="en-US" sz="3200">
              <a:solidFill>
                <a:srgbClr val="FF0000"/>
              </a:solidFill>
            </a:endParaRPr>
          </a:p>
        </p:txBody>
      </p:sp>
      <p:sp>
        <p:nvSpPr>
          <p:cNvPr id="44159" name="テキスト ボックス 8"/>
          <p:cNvSpPr txBox="1">
            <a:spLocks noChangeArrowheads="1"/>
          </p:cNvSpPr>
          <p:nvPr/>
        </p:nvSpPr>
        <p:spPr bwMode="auto">
          <a:xfrm>
            <a:off x="130175" y="1989138"/>
            <a:ext cx="1993900" cy="230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900"/>
              <a:t>電池系　　形状　　　　寸法　　　　寸法　</a:t>
            </a:r>
          </a:p>
        </p:txBody>
      </p:sp>
      <p:sp>
        <p:nvSpPr>
          <p:cNvPr id="44160" name="テキスト ボックス 13"/>
          <p:cNvSpPr txBox="1">
            <a:spLocks noChangeArrowheads="1"/>
          </p:cNvSpPr>
          <p:nvPr/>
        </p:nvSpPr>
        <p:spPr bwMode="auto">
          <a:xfrm>
            <a:off x="331788" y="4645025"/>
            <a:ext cx="13668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en-US" altLang="ja-JP" sz="3200">
                <a:solidFill>
                  <a:srgbClr val="FF0000"/>
                </a:solidFill>
              </a:rPr>
              <a:t>L  R  41</a:t>
            </a:r>
            <a:endParaRPr lang="ja-JP" altLang="en-US" sz="3200">
              <a:solidFill>
                <a:srgbClr val="FF0000"/>
              </a:solidFill>
            </a:endParaRPr>
          </a:p>
        </p:txBody>
      </p:sp>
      <p:sp>
        <p:nvSpPr>
          <p:cNvPr id="44161" name="テキスト ボックス 14"/>
          <p:cNvSpPr txBox="1">
            <a:spLocks noChangeArrowheads="1"/>
          </p:cNvSpPr>
          <p:nvPr/>
        </p:nvSpPr>
        <p:spPr bwMode="auto">
          <a:xfrm>
            <a:off x="250825" y="5084763"/>
            <a:ext cx="1454150"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900"/>
              <a:t>電池系　　形状　　　　寸法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57425" y="274638"/>
            <a:ext cx="4330700" cy="490537"/>
          </a:xfrm>
        </p:spPr>
        <p:txBody>
          <a:bodyPr rtlCol="0">
            <a:normAutofit fontScale="90000"/>
          </a:bodyPr>
          <a:lstStyle/>
          <a:p>
            <a:pPr eaLnBrk="1" fontAlgn="auto" hangingPunct="1">
              <a:spcAft>
                <a:spcPts val="0"/>
              </a:spcAft>
              <a:defRPr/>
            </a:pPr>
            <a:r>
              <a:rPr lang="ja-JP" altLang="en-US" sz="2800" dirty="0">
                <a:cs typeface="+mj-cs"/>
              </a:rPr>
              <a:t>おもちゃは何でできているか</a:t>
            </a:r>
          </a:p>
        </p:txBody>
      </p:sp>
      <p:sp>
        <p:nvSpPr>
          <p:cNvPr id="45058" name="テキスト ボックス 2"/>
          <p:cNvSpPr txBox="1">
            <a:spLocks noChangeArrowheads="1"/>
          </p:cNvSpPr>
          <p:nvPr/>
        </p:nvSpPr>
        <p:spPr bwMode="auto">
          <a:xfrm>
            <a:off x="1023938" y="836613"/>
            <a:ext cx="7572375" cy="563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太角ゴシック体Ｂ" charset="0"/>
                <a:ea typeface="EPSON 太角ゴシック体Ｂ" charset="0"/>
                <a:cs typeface="EPSON 太角ゴシック体Ｂ" charset="0"/>
              </a:rPr>
              <a:t>１．プラスチック</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本体はほとんどプラスチックが使われている</a:t>
            </a:r>
            <a:endParaRPr lang="en-US" altLang="ja-JP" sz="1800">
              <a:latin typeface="EPSON 太角ゴシック体Ｂ" charset="0"/>
              <a:ea typeface="EPSON 太角ゴシック体Ｂ" charset="0"/>
              <a:cs typeface="EPSON 太角ゴシック体Ｂ" charset="0"/>
            </a:endParaRPr>
          </a:p>
          <a:p>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２．木　幼児玩具としての乗り物や遊具</a:t>
            </a:r>
            <a:endParaRPr lang="en-US" altLang="ja-JP" sz="1800">
              <a:latin typeface="EPSON 太角ゴシック体Ｂ" charset="0"/>
              <a:ea typeface="EPSON 太角ゴシック体Ｂ" charset="0"/>
              <a:cs typeface="EPSON 太角ゴシック体Ｂ" charset="0"/>
            </a:endParaRPr>
          </a:p>
          <a:p>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３．金属　</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昔は電車など乗り物が金属できていたが今ではほとんど見かけない</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素材として使われていることが多い</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鉄：プラスチックでは構造上弱いため強度を持たせるため使う</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おもちゃには鉄はさびやすいので鉄に</a:t>
            </a:r>
            <a:r>
              <a:rPr lang="ja-JP" altLang="en-US" sz="1800">
                <a:solidFill>
                  <a:srgbClr val="FF0000"/>
                </a:solidFill>
                <a:latin typeface="EPSON 太角ゴシック体Ｂ" charset="0"/>
                <a:ea typeface="EPSON 太角ゴシック体Ｂ" charset="0"/>
                <a:cs typeface="EPSON 太角ゴシック体Ｂ" charset="0"/>
              </a:rPr>
              <a:t>錫</a:t>
            </a:r>
            <a:r>
              <a:rPr lang="ja-JP" altLang="en-US" sz="1800">
                <a:latin typeface="EPSON 太角ゴシック体Ｂ" charset="0"/>
                <a:ea typeface="EPSON 太角ゴシック体Ｂ" charset="0"/>
                <a:cs typeface="EPSON 太角ゴシック体Ｂ" charset="0"/>
              </a:rPr>
              <a:t>をメッキした（ブリキ）</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が使われる（缶詰にも使ったが、現在では無錫の電解クロム酸処</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理したティンフリースチールが使われている）</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トタン屋根のトタンは</a:t>
            </a:r>
            <a:r>
              <a:rPr lang="ja-JP" altLang="en-US" sz="1800">
                <a:solidFill>
                  <a:srgbClr val="FF0000"/>
                </a:solidFill>
                <a:latin typeface="EPSON 太角ゴシック体Ｂ" charset="0"/>
                <a:ea typeface="EPSON 太角ゴシック体Ｂ" charset="0"/>
                <a:cs typeface="EPSON 太角ゴシック体Ｂ" charset="0"/>
              </a:rPr>
              <a:t>亜鉛</a:t>
            </a:r>
            <a:r>
              <a:rPr lang="ja-JP" altLang="en-US" sz="1800">
                <a:latin typeface="EPSON 太角ゴシック体Ｂ" charset="0"/>
                <a:ea typeface="EPSON 太角ゴシック体Ｂ" charset="0"/>
                <a:cs typeface="EPSON 太角ゴシック体Ｂ" charset="0"/>
              </a:rPr>
              <a:t>をメッキしたもの</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リン青銅：板ばねや電池の電極部分に使う（弾力性があるため）</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銅：基板の配線部分など電導率がよいため用いられる</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真鍮：鉄のようにさびないため構造部に使われる</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アルミニウム：電導率が比較的高く、加工がしやすいため真鍮よりも</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　　　　　　　　使われる</a:t>
            </a:r>
            <a:endParaRPr lang="en-US" altLang="ja-JP" sz="1800">
              <a:latin typeface="EPSON 太角ゴシック体Ｂ" charset="0"/>
              <a:ea typeface="EPSON 太角ゴシック体Ｂ" charset="0"/>
              <a:cs typeface="EPSON 太角ゴシック体Ｂ" charset="0"/>
            </a:endParaRPr>
          </a:p>
          <a:p>
            <a:r>
              <a:rPr lang="ja-JP" altLang="en-US" sz="1800">
                <a:latin typeface="EPSON 太角ゴシック体Ｂ" charset="0"/>
                <a:ea typeface="EPSON 太角ゴシック体Ｂ" charset="0"/>
                <a:cs typeface="EPSON 太角ゴシック体Ｂ" charset="0"/>
              </a:rPr>
              <a:t>４．布　ぬいぐるみなど</a:t>
            </a:r>
            <a:endParaRPr lang="en-US" altLang="ja-JP" sz="1800">
              <a:latin typeface="EPSON 太角ゴシック体Ｂ" charset="0"/>
              <a:ea typeface="EPSON 太角ゴシック体Ｂ" charset="0"/>
              <a:cs typeface="EPSON 太角ゴシック体Ｂ"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タイトル 1"/>
          <p:cNvSpPr>
            <a:spLocks noGrp="1"/>
          </p:cNvSpPr>
          <p:nvPr>
            <p:ph type="title"/>
          </p:nvPr>
        </p:nvSpPr>
        <p:spPr>
          <a:xfrm>
            <a:off x="3049588" y="274638"/>
            <a:ext cx="3394075" cy="633412"/>
          </a:xfrm>
        </p:spPr>
        <p:txBody>
          <a:bodyPr/>
          <a:lstStyle/>
          <a:p>
            <a:pPr eaLnBrk="1" hangingPunct="1"/>
            <a:r>
              <a:rPr lang="ja-JP" altLang="en-US" sz="3200">
                <a:latin typeface="Calibri" charset="0"/>
                <a:ea typeface="ＭＳ Ｐゴシック" charset="0"/>
              </a:rPr>
              <a:t>プラスチックの話</a:t>
            </a:r>
          </a:p>
        </p:txBody>
      </p:sp>
      <p:pic>
        <p:nvPicPr>
          <p:cNvPr id="46082" name="Picture 2" descr="http://image.itmedia.co.jp/mn/articles/1203/30/yk_kyanagata_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268413"/>
            <a:ext cx="561975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083" name="Picture 4" descr="http://cerp.edu.mie-u.ac.jp/gakushi/yamaguchi/mark.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4760913"/>
            <a:ext cx="4333875" cy="1504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左矢印 1"/>
          <p:cNvSpPr>
            <a:spLocks noChangeArrowheads="1"/>
          </p:cNvSpPr>
          <p:nvPr/>
        </p:nvSpPr>
        <p:spPr bwMode="auto">
          <a:xfrm>
            <a:off x="6875463" y="1412875"/>
            <a:ext cx="217487" cy="215900"/>
          </a:xfrm>
          <a:prstGeom prst="leftArrow">
            <a:avLst>
              <a:gd name="adj1" fmla="val 50000"/>
              <a:gd name="adj2" fmla="val 49999"/>
            </a:avLst>
          </a:prstGeom>
          <a:solidFill>
            <a:srgbClr val="FF0000"/>
          </a:solidFill>
          <a:ln w="9525">
            <a:solidFill>
              <a:srgbClr val="FFFF00"/>
            </a:solidFill>
            <a:miter lim="800000"/>
            <a:headEnd/>
            <a:tailEnd/>
          </a:ln>
          <a:effectLst>
            <a:outerShdw blurRad="40000" dist="23000" dir="5400000" rotWithShape="0">
              <a:srgbClr val="000000">
                <a:alpha val="34998"/>
              </a:srgbClr>
            </a:outerShdw>
          </a:effectLst>
        </p:spPr>
        <p:txBody>
          <a:bodyPr anchor="ctr"/>
          <a:lstStyle/>
          <a:p>
            <a:pPr algn="ctr">
              <a:defRPr/>
            </a:pPr>
            <a:endParaRPr lang="ja-JP" altLang="en-US" sz="1800">
              <a:solidFill>
                <a:schemeClr val="lt1"/>
              </a:solidFill>
              <a:latin typeface="+mn-lt"/>
              <a:ea typeface="+mn-ea"/>
              <a:cs typeface="+mn-cs"/>
            </a:endParaRPr>
          </a:p>
        </p:txBody>
      </p:sp>
      <p:sp>
        <p:nvSpPr>
          <p:cNvPr id="6" name="左矢印 5"/>
          <p:cNvSpPr>
            <a:spLocks noChangeArrowheads="1"/>
          </p:cNvSpPr>
          <p:nvPr/>
        </p:nvSpPr>
        <p:spPr bwMode="auto">
          <a:xfrm>
            <a:off x="6875463" y="1700213"/>
            <a:ext cx="217487" cy="215900"/>
          </a:xfrm>
          <a:prstGeom prst="leftArrow">
            <a:avLst>
              <a:gd name="adj1" fmla="val 50000"/>
              <a:gd name="adj2" fmla="val 49999"/>
            </a:avLst>
          </a:prstGeom>
          <a:solidFill>
            <a:srgbClr val="FF0000"/>
          </a:solidFill>
          <a:ln w="9525">
            <a:solidFill>
              <a:srgbClr val="FFFF00"/>
            </a:solidFill>
            <a:miter lim="800000"/>
            <a:headEnd/>
            <a:tailEnd/>
          </a:ln>
          <a:effectLst>
            <a:outerShdw blurRad="40000" dist="23000" dir="5400000" rotWithShape="0">
              <a:srgbClr val="000000">
                <a:alpha val="34998"/>
              </a:srgbClr>
            </a:outerShdw>
          </a:effectLst>
        </p:spPr>
        <p:txBody>
          <a:bodyPr anchor="ctr"/>
          <a:lstStyle/>
          <a:p>
            <a:pPr algn="ctr">
              <a:defRPr/>
            </a:pPr>
            <a:endParaRPr lang="ja-JP" altLang="en-US" sz="1800" dirty="0">
              <a:solidFill>
                <a:schemeClr val="lt1"/>
              </a:solidFill>
              <a:latin typeface="+mn-lt"/>
              <a:ea typeface="+mn-ea"/>
              <a:cs typeface="+mn-cs"/>
            </a:endParaRPr>
          </a:p>
        </p:txBody>
      </p:sp>
      <p:sp>
        <p:nvSpPr>
          <p:cNvPr id="46086" name="テキスト ボックス 2"/>
          <p:cNvSpPr txBox="1">
            <a:spLocks noChangeArrowheads="1"/>
          </p:cNvSpPr>
          <p:nvPr/>
        </p:nvSpPr>
        <p:spPr bwMode="auto">
          <a:xfrm>
            <a:off x="7092950" y="1484313"/>
            <a:ext cx="13954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solidFill>
                  <a:srgbClr val="FF0000"/>
                </a:solidFill>
              </a:rPr>
              <a:t>接着しにくい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タイトル 1"/>
          <p:cNvSpPr>
            <a:spLocks noGrp="1"/>
          </p:cNvSpPr>
          <p:nvPr>
            <p:ph type="title"/>
          </p:nvPr>
        </p:nvSpPr>
        <p:spPr>
          <a:xfrm>
            <a:off x="3049588" y="274638"/>
            <a:ext cx="2530475" cy="633412"/>
          </a:xfrm>
        </p:spPr>
        <p:txBody>
          <a:bodyPr/>
          <a:lstStyle/>
          <a:p>
            <a:pPr eaLnBrk="1" hangingPunct="1"/>
            <a:r>
              <a:rPr lang="ja-JP" altLang="en-US" sz="3200">
                <a:latin typeface="Calibri" charset="0"/>
                <a:ea typeface="ＭＳ Ｐゴシック" charset="0"/>
              </a:rPr>
              <a:t>接着剤の話</a:t>
            </a:r>
          </a:p>
        </p:txBody>
      </p:sp>
      <p:pic>
        <p:nvPicPr>
          <p:cNvPr id="47106" name="Picture 2" descr="接着の理論・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557338"/>
            <a:ext cx="2571750" cy="354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7" name="Picture 4" descr="接触角θとぬ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5288" y="1773238"/>
            <a:ext cx="2571750" cy="270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8" name="Picture 6" descr="接着剤の役割"/>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0075" y="1628775"/>
            <a:ext cx="2571750" cy="349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09" name="テキスト ボックス 2"/>
          <p:cNvSpPr txBox="1">
            <a:spLocks noChangeArrowheads="1"/>
          </p:cNvSpPr>
          <p:nvPr/>
        </p:nvSpPr>
        <p:spPr bwMode="auto">
          <a:xfrm>
            <a:off x="6011863" y="6021388"/>
            <a:ext cx="2108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セメダイン社ＨＰより</a:t>
            </a:r>
          </a:p>
        </p:txBody>
      </p:sp>
      <p:sp>
        <p:nvSpPr>
          <p:cNvPr id="47110" name="テキスト ボックス 1"/>
          <p:cNvSpPr txBox="1">
            <a:spLocks noChangeArrowheads="1"/>
          </p:cNvSpPr>
          <p:nvPr/>
        </p:nvSpPr>
        <p:spPr bwMode="auto">
          <a:xfrm>
            <a:off x="3089275" y="4643438"/>
            <a:ext cx="13382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solidFill>
                  <a:srgbClr val="FF0000"/>
                </a:solidFill>
                <a:latin typeface="EPSON 太丸ゴシック体Ｂ" charset="0"/>
                <a:ea typeface="EPSON 太丸ゴシック体Ｂ" charset="0"/>
                <a:cs typeface="EPSON 太丸ゴシック体Ｂ" charset="0"/>
              </a:rPr>
              <a:t>分子間引力</a:t>
            </a:r>
          </a:p>
        </p:txBody>
      </p:sp>
      <p:sp>
        <p:nvSpPr>
          <p:cNvPr id="47111" name="テキスト ボックス 7"/>
          <p:cNvSpPr txBox="1">
            <a:spLocks noChangeArrowheads="1"/>
          </p:cNvSpPr>
          <p:nvPr/>
        </p:nvSpPr>
        <p:spPr bwMode="auto">
          <a:xfrm>
            <a:off x="900113" y="5273675"/>
            <a:ext cx="22621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solidFill>
                  <a:srgbClr val="FF0000"/>
                </a:solidFill>
                <a:latin typeface="EPSON 太丸ゴシック体Ｂ" charset="0"/>
                <a:ea typeface="EPSON 太丸ゴシック体Ｂ" charset="0"/>
                <a:cs typeface="EPSON 太丸ゴシック体Ｂ" charset="0"/>
              </a:rPr>
              <a:t>共有結合、水素結合</a:t>
            </a:r>
          </a:p>
        </p:txBody>
      </p:sp>
      <p:cxnSp>
        <p:nvCxnSpPr>
          <p:cNvPr id="4" name="直線矢印コネクタ 3"/>
          <p:cNvCxnSpPr/>
          <p:nvPr/>
        </p:nvCxnSpPr>
        <p:spPr>
          <a:xfrm flipH="1" flipV="1">
            <a:off x="2225675" y="3660775"/>
            <a:ext cx="922338" cy="11715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flipH="1" flipV="1">
            <a:off x="1109663" y="4856163"/>
            <a:ext cx="222250" cy="4175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タイトル 1"/>
          <p:cNvSpPr>
            <a:spLocks noGrp="1"/>
          </p:cNvSpPr>
          <p:nvPr>
            <p:ph type="title"/>
          </p:nvPr>
        </p:nvSpPr>
        <p:spPr>
          <a:xfrm>
            <a:off x="395288" y="490538"/>
            <a:ext cx="3538537" cy="561975"/>
          </a:xfrm>
        </p:spPr>
        <p:txBody>
          <a:bodyPr/>
          <a:lstStyle/>
          <a:p>
            <a:pPr eaLnBrk="1" hangingPunct="1"/>
            <a:r>
              <a:rPr lang="ja-JP" altLang="en-US" sz="3200">
                <a:latin typeface="Calibri" charset="0"/>
                <a:ea typeface="ＭＳ Ｐゴシック" charset="0"/>
              </a:rPr>
              <a:t>１．水性接着剤</a:t>
            </a:r>
          </a:p>
        </p:txBody>
      </p:sp>
      <p:pic>
        <p:nvPicPr>
          <p:cNvPr id="48130" name="Picture 16" descr="http://www.cemedine.co.jp/product/domestic/adhesive/images/woodwork_ph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4300" y="404813"/>
            <a:ext cx="1628775" cy="81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1" name="タイトル 1"/>
          <p:cNvSpPr txBox="1">
            <a:spLocks/>
          </p:cNvSpPr>
          <p:nvPr/>
        </p:nvSpPr>
        <p:spPr bwMode="auto">
          <a:xfrm>
            <a:off x="539750" y="1858963"/>
            <a:ext cx="3538538"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pPr algn="ctr"/>
            <a:r>
              <a:rPr lang="ja-JP" altLang="en-US" sz="3200"/>
              <a:t>２．ゴム系接着剤</a:t>
            </a:r>
          </a:p>
        </p:txBody>
      </p:sp>
      <p:pic>
        <p:nvPicPr>
          <p:cNvPr id="48132" name="図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875" y="1365250"/>
            <a:ext cx="1905000" cy="153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3" name="タイトル 1"/>
          <p:cNvSpPr txBox="1">
            <a:spLocks/>
          </p:cNvSpPr>
          <p:nvPr/>
        </p:nvSpPr>
        <p:spPr bwMode="auto">
          <a:xfrm>
            <a:off x="684213" y="3587750"/>
            <a:ext cx="3959225"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pPr algn="ctr"/>
            <a:r>
              <a:rPr lang="ja-JP" altLang="en-US" sz="3200"/>
              <a:t>３．エポキシ系接着剤</a:t>
            </a:r>
          </a:p>
        </p:txBody>
      </p:sp>
      <p:pic>
        <p:nvPicPr>
          <p:cNvPr id="48134" name="Picture 18" descr="http://www.cemedine.co.jp/product/domestic/adhesive/images/epoxy_ph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8700" y="3213100"/>
            <a:ext cx="1428750" cy="148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5" name="タイトル 1"/>
          <p:cNvSpPr txBox="1">
            <a:spLocks/>
          </p:cNvSpPr>
          <p:nvPr/>
        </p:nvSpPr>
        <p:spPr bwMode="auto">
          <a:xfrm>
            <a:off x="684213" y="5243513"/>
            <a:ext cx="4895850"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pPr algn="ctr"/>
            <a:r>
              <a:rPr lang="ja-JP" altLang="en-US" sz="3200"/>
              <a:t>４．シアノアクリル系接着剤</a:t>
            </a:r>
          </a:p>
        </p:txBody>
      </p:sp>
      <p:pic>
        <p:nvPicPr>
          <p:cNvPr id="48136" name="Picture 20" descr="http://www.cemedine.co.jp/product/domestic/adhesive/images/cpn_quick_ph0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888" y="4857750"/>
            <a:ext cx="733425"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タイトル 1"/>
          <p:cNvSpPr>
            <a:spLocks noGrp="1"/>
          </p:cNvSpPr>
          <p:nvPr>
            <p:ph type="title"/>
          </p:nvPr>
        </p:nvSpPr>
        <p:spPr>
          <a:xfrm>
            <a:off x="528638" y="635000"/>
            <a:ext cx="4403725" cy="633413"/>
          </a:xfrm>
        </p:spPr>
        <p:txBody>
          <a:bodyPr/>
          <a:lstStyle/>
          <a:p>
            <a:pPr eaLnBrk="1" hangingPunct="1"/>
            <a:r>
              <a:rPr lang="ja-JP" altLang="en-US" sz="3200">
                <a:latin typeface="Calibri" charset="0"/>
                <a:ea typeface="ＭＳ Ｐゴシック" charset="0"/>
              </a:rPr>
              <a:t>５．ビニール系接着剤</a:t>
            </a:r>
          </a:p>
        </p:txBody>
      </p:sp>
      <p:sp>
        <p:nvSpPr>
          <p:cNvPr id="49154" name="タイトル 1"/>
          <p:cNvSpPr txBox="1">
            <a:spLocks/>
          </p:cNvSpPr>
          <p:nvPr/>
        </p:nvSpPr>
        <p:spPr bwMode="auto">
          <a:xfrm>
            <a:off x="539750" y="2290763"/>
            <a:ext cx="4824413" cy="633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pPr algn="ctr"/>
            <a:r>
              <a:rPr lang="ja-JP" altLang="en-US" sz="3200"/>
              <a:t>６．シリコンゴム系接着剤</a:t>
            </a:r>
          </a:p>
        </p:txBody>
      </p:sp>
      <p:pic>
        <p:nvPicPr>
          <p:cNvPr id="49155" name="図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18138" y="1289050"/>
            <a:ext cx="2638425" cy="263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156" name="Picture 14" descr="http://www.cemedine.co.jp/product/domestic/adhesive/images/exclusive_ph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346075"/>
            <a:ext cx="1428750" cy="1152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157" name="タイトル 1"/>
          <p:cNvSpPr txBox="1">
            <a:spLocks/>
          </p:cNvSpPr>
          <p:nvPr/>
        </p:nvSpPr>
        <p:spPr bwMode="auto">
          <a:xfrm>
            <a:off x="396875" y="3587750"/>
            <a:ext cx="5543550" cy="63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pPr algn="ctr"/>
            <a:r>
              <a:rPr lang="ja-JP" altLang="en-US" sz="3200"/>
              <a:t>７．ホットボンド、ホットメルト</a:t>
            </a:r>
          </a:p>
        </p:txBody>
      </p:sp>
      <p:sp>
        <p:nvSpPr>
          <p:cNvPr id="49158" name="テキスト ボックス 6"/>
          <p:cNvSpPr txBox="1">
            <a:spLocks noChangeArrowheads="1"/>
          </p:cNvSpPr>
          <p:nvPr/>
        </p:nvSpPr>
        <p:spPr bwMode="auto">
          <a:xfrm>
            <a:off x="1331913" y="4292600"/>
            <a:ext cx="6048375"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b="1"/>
              <a:t>８０～１００℃で柔らかくなるエチレン酸ビニルのような、</a:t>
            </a:r>
            <a:endParaRPr lang="en-US" altLang="ja-JP" sz="2000" b="1"/>
          </a:p>
          <a:p>
            <a:r>
              <a:rPr lang="ja-JP" altLang="en-US" sz="2000" b="1"/>
              <a:t>熱可塑性プラスチックが用いられる</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1258888" y="1844675"/>
          <a:ext cx="6096000" cy="222408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681">
                <a:tc>
                  <a:txBody>
                    <a:bodyPr/>
                    <a:lstStyle/>
                    <a:p>
                      <a:r>
                        <a:rPr kumimoji="1" lang="ja-JP" altLang="en-US" sz="1800" dirty="0"/>
                        <a:t>主な接着基材</a:t>
                      </a:r>
                    </a:p>
                  </a:txBody>
                  <a:tcPr marT="45700" marB="45700"/>
                </a:tc>
                <a:tc>
                  <a:txBody>
                    <a:bodyPr/>
                    <a:lstStyle/>
                    <a:p>
                      <a:r>
                        <a:rPr kumimoji="1" lang="ja-JP" altLang="en-US" sz="1800" dirty="0"/>
                        <a:t>製品名</a:t>
                      </a:r>
                    </a:p>
                  </a:txBody>
                  <a:tcPr marT="45700" marB="45700"/>
                </a:tc>
                <a:extLst>
                  <a:ext uri="{0D108BD9-81ED-4DB2-BD59-A6C34878D82A}">
                    <a16:rowId xmlns:a16="http://schemas.microsoft.com/office/drawing/2014/main" val="10000"/>
                  </a:ext>
                </a:extLst>
              </a:tr>
              <a:tr h="370681">
                <a:tc>
                  <a:txBody>
                    <a:bodyPr/>
                    <a:lstStyle/>
                    <a:p>
                      <a:r>
                        <a:rPr kumimoji="1" lang="ja-JP" altLang="en-US" sz="1800" dirty="0"/>
                        <a:t>塩化ビニール</a:t>
                      </a:r>
                      <a:endParaRPr kumimoji="1" lang="en-US" altLang="ja-JP" sz="1800" dirty="0"/>
                    </a:p>
                  </a:txBody>
                  <a:tcPr marT="45700" marB="45700"/>
                </a:tc>
                <a:tc>
                  <a:txBody>
                    <a:bodyPr/>
                    <a:lstStyle/>
                    <a:p>
                      <a:r>
                        <a:rPr kumimoji="1" lang="ja-JP" altLang="en-US" sz="1800" dirty="0"/>
                        <a:t>フネールＲシリーズ</a:t>
                      </a:r>
                    </a:p>
                  </a:txBody>
                  <a:tcPr marT="45700" marB="45700"/>
                </a:tc>
                <a:extLst>
                  <a:ext uri="{0D108BD9-81ED-4DB2-BD59-A6C34878D82A}">
                    <a16:rowId xmlns:a16="http://schemas.microsoft.com/office/drawing/2014/main" val="10001"/>
                  </a:ext>
                </a:extLst>
              </a:tr>
              <a:tr h="370681">
                <a:tc>
                  <a:txBody>
                    <a:bodyPr/>
                    <a:lstStyle/>
                    <a:p>
                      <a:r>
                        <a:rPr kumimoji="1" lang="ja-JP" altLang="en-US" sz="1800" dirty="0"/>
                        <a:t>アクリル</a:t>
                      </a:r>
                    </a:p>
                  </a:txBody>
                  <a:tcPr marT="45700" marB="45700"/>
                </a:tc>
                <a:tc>
                  <a:txBody>
                    <a:bodyPr/>
                    <a:lstStyle/>
                    <a:p>
                      <a:r>
                        <a:rPr kumimoji="1" lang="ja-JP" altLang="en-US" sz="1800" dirty="0"/>
                        <a:t>フネールＭ</a:t>
                      </a:r>
                    </a:p>
                  </a:txBody>
                  <a:tcPr marT="45700" marB="45700"/>
                </a:tc>
                <a:extLst>
                  <a:ext uri="{0D108BD9-81ED-4DB2-BD59-A6C34878D82A}">
                    <a16:rowId xmlns:a16="http://schemas.microsoft.com/office/drawing/2014/main" val="10002"/>
                  </a:ext>
                </a:extLst>
              </a:tr>
              <a:tr h="370681">
                <a:tc>
                  <a:txBody>
                    <a:bodyPr/>
                    <a:lstStyle/>
                    <a:p>
                      <a:r>
                        <a:rPr kumimoji="1" lang="ja-JP" altLang="en-US" sz="1800" dirty="0"/>
                        <a:t>アセチロイド</a:t>
                      </a:r>
                    </a:p>
                  </a:txBody>
                  <a:tcPr marT="45700" marB="45700"/>
                </a:tc>
                <a:tc>
                  <a:txBody>
                    <a:bodyPr/>
                    <a:lstStyle/>
                    <a:p>
                      <a:r>
                        <a:rPr kumimoji="1" lang="ja-JP" altLang="en-US" sz="1800" dirty="0"/>
                        <a:t>フネールＡ</a:t>
                      </a:r>
                    </a:p>
                  </a:txBody>
                  <a:tcPr marT="45700" marB="45700"/>
                </a:tc>
                <a:extLst>
                  <a:ext uri="{0D108BD9-81ED-4DB2-BD59-A6C34878D82A}">
                    <a16:rowId xmlns:a16="http://schemas.microsoft.com/office/drawing/2014/main" val="10003"/>
                  </a:ext>
                </a:extLst>
              </a:tr>
              <a:tr h="370681">
                <a:tc>
                  <a:txBody>
                    <a:bodyPr/>
                    <a:lstStyle/>
                    <a:p>
                      <a:r>
                        <a:rPr kumimoji="1" lang="ja-JP" altLang="en-US" sz="1800" dirty="0"/>
                        <a:t>ポリカーボネート</a:t>
                      </a:r>
                    </a:p>
                  </a:txBody>
                  <a:tcPr marT="45700" marB="45700"/>
                </a:tc>
                <a:tc>
                  <a:txBody>
                    <a:bodyPr/>
                    <a:lstStyle/>
                    <a:p>
                      <a:r>
                        <a:rPr kumimoji="1" lang="ja-JP" altLang="en-US" sz="1800" dirty="0"/>
                        <a:t>フネールＣ</a:t>
                      </a:r>
                    </a:p>
                  </a:txBody>
                  <a:tcPr marT="45700" marB="45700"/>
                </a:tc>
                <a:extLst>
                  <a:ext uri="{0D108BD9-81ED-4DB2-BD59-A6C34878D82A}">
                    <a16:rowId xmlns:a16="http://schemas.microsoft.com/office/drawing/2014/main" val="10004"/>
                  </a:ext>
                </a:extLst>
              </a:tr>
              <a:tr h="370681">
                <a:tc>
                  <a:txBody>
                    <a:bodyPr/>
                    <a:lstStyle/>
                    <a:p>
                      <a:r>
                        <a:rPr kumimoji="1" lang="ja-JP" altLang="en-US" sz="1800" dirty="0"/>
                        <a:t>Ｇペット</a:t>
                      </a:r>
                    </a:p>
                  </a:txBody>
                  <a:tcPr marT="45700" marB="45700"/>
                </a:tc>
                <a:tc>
                  <a:txBody>
                    <a:bodyPr/>
                    <a:lstStyle/>
                    <a:p>
                      <a:r>
                        <a:rPr kumimoji="1" lang="ja-JP" altLang="en-US" sz="1800" dirty="0"/>
                        <a:t>フネールＧ</a:t>
                      </a:r>
                    </a:p>
                  </a:txBody>
                  <a:tcPr marT="45700" marB="45700"/>
                </a:tc>
                <a:extLst>
                  <a:ext uri="{0D108BD9-81ED-4DB2-BD59-A6C34878D82A}">
                    <a16:rowId xmlns:a16="http://schemas.microsoft.com/office/drawing/2014/main" val="10005"/>
                  </a:ext>
                </a:extLst>
              </a:tr>
            </a:tbl>
          </a:graphicData>
        </a:graphic>
      </p:graphicFrame>
      <p:sp>
        <p:nvSpPr>
          <p:cNvPr id="50200" name="テキスト ボックス 4"/>
          <p:cNvSpPr txBox="1">
            <a:spLocks noChangeArrowheads="1"/>
          </p:cNvSpPr>
          <p:nvPr/>
        </p:nvSpPr>
        <p:spPr bwMode="auto">
          <a:xfrm>
            <a:off x="5724525" y="1341438"/>
            <a:ext cx="23764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藤倉応用化工ＨＰより</a:t>
            </a:r>
          </a:p>
        </p:txBody>
      </p:sp>
      <p:sp>
        <p:nvSpPr>
          <p:cNvPr id="50201" name="テキスト ボックス 4"/>
          <p:cNvSpPr txBox="1">
            <a:spLocks noChangeArrowheads="1"/>
          </p:cNvSpPr>
          <p:nvPr/>
        </p:nvSpPr>
        <p:spPr bwMode="auto">
          <a:xfrm>
            <a:off x="827088" y="825500"/>
            <a:ext cx="37750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800">
                <a:latin typeface="ＭＳ ゴシック" charset="0"/>
                <a:ea typeface="ＭＳ ゴシック" charset="0"/>
                <a:cs typeface="ＭＳ ゴシック" charset="0"/>
              </a:rPr>
              <a:t>８．有機溶剤型接着剤</a:t>
            </a:r>
          </a:p>
        </p:txBody>
      </p:sp>
      <p:pic>
        <p:nvPicPr>
          <p:cNvPr id="50202" name="Picture 2" descr="http://www.cemedine.co.jp/product/domestic/adhesive/images/hobby_ph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00" y="5084763"/>
            <a:ext cx="1428750" cy="1047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203" name="Picture 12" descr="http://www.cemedine.co.jp/product/domestic/adhesive/images/exclusive_ph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25" y="5111750"/>
            <a:ext cx="1428750" cy="1095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204" name="Picture 8" descr="http://www.cemedine.co.jp/product/domestic/adhesive/images/hobby_ph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5060950"/>
            <a:ext cx="1428750" cy="1047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205" name="Picture 10" descr="http://www.cemedine.co.jp/product/domestic/adhesive/images/hobby_ph1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3563" y="4945063"/>
            <a:ext cx="600075"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206" name="テキスト ボックス 2"/>
          <p:cNvSpPr txBox="1">
            <a:spLocks noChangeArrowheads="1"/>
          </p:cNvSpPr>
          <p:nvPr/>
        </p:nvSpPr>
        <p:spPr bwMode="auto">
          <a:xfrm>
            <a:off x="889000" y="4508500"/>
            <a:ext cx="12350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800"/>
              <a:t>その他</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nvGraphicFramePr>
        <p:xfrm>
          <a:off x="539750" y="620713"/>
          <a:ext cx="8135938" cy="5616575"/>
        </p:xfrm>
        <a:graphic>
          <a:graphicData uri="http://schemas.openxmlformats.org/drawingml/2006/table">
            <a:tbl>
              <a:tblPr>
                <a:tableStyleId>{5C22544A-7EE6-4342-B048-85BDC9FD1C3A}</a:tableStyleId>
              </a:tblPr>
              <a:tblGrid>
                <a:gridCol w="2415033">
                  <a:extLst>
                    <a:ext uri="{9D8B030D-6E8A-4147-A177-3AD203B41FA5}">
                      <a16:colId xmlns:a16="http://schemas.microsoft.com/office/drawing/2014/main" val="20000"/>
                    </a:ext>
                  </a:extLst>
                </a:gridCol>
                <a:gridCol w="1823113">
                  <a:extLst>
                    <a:ext uri="{9D8B030D-6E8A-4147-A177-3AD203B41FA5}">
                      <a16:colId xmlns:a16="http://schemas.microsoft.com/office/drawing/2014/main" val="20001"/>
                    </a:ext>
                  </a:extLst>
                </a:gridCol>
                <a:gridCol w="1846790">
                  <a:extLst>
                    <a:ext uri="{9D8B030D-6E8A-4147-A177-3AD203B41FA5}">
                      <a16:colId xmlns:a16="http://schemas.microsoft.com/office/drawing/2014/main" val="20002"/>
                    </a:ext>
                  </a:extLst>
                </a:gridCol>
                <a:gridCol w="2051002">
                  <a:extLst>
                    <a:ext uri="{9D8B030D-6E8A-4147-A177-3AD203B41FA5}">
                      <a16:colId xmlns:a16="http://schemas.microsoft.com/office/drawing/2014/main" val="20003"/>
                    </a:ext>
                  </a:extLst>
                </a:gridCol>
              </a:tblGrid>
              <a:tr h="223974">
                <a:tc gridSpan="4">
                  <a:txBody>
                    <a:bodyPr/>
                    <a:lstStyle/>
                    <a:p>
                      <a:pPr algn="ctr" fontAlgn="ctr"/>
                      <a:r>
                        <a:rPr lang="ja-JP" altLang="en-US" sz="1100" u="none" strike="noStrike" dirty="0">
                          <a:effectLst/>
                        </a:rPr>
                        <a:t>プラスチックに用いる接着剤</a:t>
                      </a:r>
                      <a:endParaRPr lang="ja-JP" altLang="en-US" sz="1100" b="0" i="0" u="none" strike="noStrike" dirty="0">
                        <a:solidFill>
                          <a:srgbClr val="000000"/>
                        </a:solidFill>
                        <a:effectLst/>
                        <a:latin typeface="ＭＳ Ｐゴシック"/>
                      </a:endParaRPr>
                    </a:p>
                  </a:txBody>
                  <a:tcPr marL="7712" marR="7712" marT="7713"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223974">
                <a:tc>
                  <a:txBody>
                    <a:bodyPr/>
                    <a:lstStyle/>
                    <a:p>
                      <a:pPr algn="ctr" fontAlgn="ctr"/>
                      <a:r>
                        <a:rPr lang="ja-JP" altLang="en-US" sz="1100" u="none" strike="noStrike">
                          <a:effectLst/>
                        </a:rPr>
                        <a:t>接着剤の種類</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ctr" fontAlgn="ctr"/>
                      <a:r>
                        <a:rPr lang="ja-JP" altLang="en-US" sz="1100" u="none" strike="noStrike">
                          <a:effectLst/>
                        </a:rPr>
                        <a:t>一般名</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ctr" fontAlgn="ctr"/>
                      <a:r>
                        <a:rPr lang="ja-JP" altLang="en-US" sz="1100" u="none" strike="noStrike">
                          <a:effectLst/>
                        </a:rPr>
                        <a:t>適用母材</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ctr" fontAlgn="ctr"/>
                      <a:r>
                        <a:rPr lang="ja-JP" altLang="en-US" sz="1100" u="none" strike="noStrike">
                          <a:effectLst/>
                        </a:rPr>
                        <a:t>適応性</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1"/>
                  </a:ext>
                </a:extLst>
              </a:tr>
              <a:tr h="268003">
                <a:tc>
                  <a:txBody>
                    <a:bodyPr/>
                    <a:lstStyle/>
                    <a:p>
                      <a:pPr algn="l" fontAlgn="ctr"/>
                      <a:r>
                        <a:rPr lang="ja-JP" altLang="en-US" sz="1100" u="none" strike="noStrike">
                          <a:effectLst/>
                        </a:rPr>
                        <a:t>溶剤系：（母材を溶融して接着）</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★アクリル接着剤</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アクリル・ポリカポネード</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強度が高く速乾性</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2"/>
                  </a:ext>
                </a:extLst>
              </a:tr>
              <a:tr h="248860">
                <a:tc>
                  <a:txBody>
                    <a:bodyPr/>
                    <a:lstStyle/>
                    <a:p>
                      <a:pPr algn="l" fontAlgn="ctr"/>
                      <a:r>
                        <a:rPr lang="ja-JP" altLang="en-US" sz="1100" u="none" strike="noStrike">
                          <a:effectLst/>
                        </a:rPr>
                        <a:t>特　 徴：接着後の強度が高い</a:t>
                      </a:r>
                      <a:endParaRPr lang="ja-JP" altLang="en-US" sz="1100" b="0" i="0" u="none" strike="noStrike">
                        <a:solidFill>
                          <a:srgbClr val="000000"/>
                        </a:solidFill>
                        <a:effectLst/>
                        <a:latin typeface="ＭＳ Ｐゴシック"/>
                      </a:endParaRPr>
                    </a:p>
                  </a:txBody>
                  <a:tcPr marL="7712" marR="7712" marT="7713" marB="0" anchor="ctr"/>
                </a:tc>
                <a:tc vMerge="1">
                  <a:txBody>
                    <a:bodyPr/>
                    <a:lstStyle/>
                    <a:p>
                      <a:endParaRPr kumimoji="1" lang="ja-JP" altLang="en-US"/>
                    </a:p>
                  </a:txBody>
                  <a:tcPr/>
                </a:tc>
                <a:tc>
                  <a:txBody>
                    <a:bodyPr/>
                    <a:lstStyle/>
                    <a:p>
                      <a:pPr algn="l" fontAlgn="ctr"/>
                      <a:r>
                        <a:rPr lang="ja-JP" altLang="en-US" sz="1100" u="none" strike="noStrike">
                          <a:effectLst/>
                        </a:rPr>
                        <a:t>スチロール・ＡＢＳ</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破損部に最適</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3"/>
                  </a:ext>
                </a:extLst>
              </a:tr>
              <a:tr h="392432">
                <a:tc>
                  <a:txBody>
                    <a:bodyPr/>
                    <a:lstStyle/>
                    <a:p>
                      <a:pPr algn="l" fontAlgn="ctr"/>
                      <a:r>
                        <a:rPr lang="ja-JP" altLang="en-US" sz="1100" u="none" strike="noStrike">
                          <a:effectLst/>
                        </a:rPr>
                        <a:t>注　 意：異なる母材の場合は</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★塩化ビニール接着剤</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塩化ビニール</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強度が強く硬化は早い</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4"/>
                  </a:ext>
                </a:extLst>
              </a:tr>
              <a:tr h="287146">
                <a:tc>
                  <a:txBody>
                    <a:bodyPr/>
                    <a:lstStyle/>
                    <a:p>
                      <a:pPr algn="l" fontAlgn="ctr"/>
                      <a:r>
                        <a:rPr lang="ja-JP" altLang="en-US" sz="1100" u="none" strike="noStrike">
                          <a:effectLst/>
                        </a:rPr>
                        <a:t>　　　　　 要注意</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プラモデル用接着剤</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ＡＢＳ・スチロール</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速乾性に欠ける</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5"/>
                  </a:ext>
                </a:extLst>
              </a:tr>
              <a:tr h="373290">
                <a:tc>
                  <a:txBody>
                    <a:bodyPr/>
                    <a:lstStyle/>
                    <a:p>
                      <a:pPr algn="l" fontAlgn="ctr"/>
                      <a:r>
                        <a:rPr lang="ja-JP" altLang="en-US" sz="1100" u="none" strike="noStrike">
                          <a:effectLst/>
                        </a:rPr>
                        <a:t>溶液系：溶けている媒体が乾燥</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瞬間接着剤</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硬質な材料但し、多孔質は不適</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接着度は高い、衝撃に弱い</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6"/>
                  </a:ext>
                </a:extLst>
              </a:tr>
              <a:tr h="239288">
                <a:tc>
                  <a:txBody>
                    <a:bodyPr/>
                    <a:lstStyle/>
                    <a:p>
                      <a:pPr algn="l" fontAlgn="ctr"/>
                      <a:r>
                        <a:rPr lang="ja-JP" altLang="en-US" sz="1100" u="none" strike="noStrike" dirty="0">
                          <a:effectLst/>
                        </a:rPr>
                        <a:t>　　　　 　や化学反応により固化</a:t>
                      </a:r>
                      <a:endParaRPr lang="ja-JP" altLang="en-US" sz="1100" b="0" i="0" u="none" strike="noStrike" dirty="0">
                        <a:solidFill>
                          <a:srgbClr val="000000"/>
                        </a:solidFill>
                        <a:effectLst/>
                        <a:latin typeface="ＭＳ Ｐゴシック"/>
                      </a:endParaRPr>
                    </a:p>
                  </a:txBody>
                  <a:tcPr marL="7712" marR="7712" marT="7713" marB="0" anchor="ctr"/>
                </a:tc>
                <a:tc vMerge="1">
                  <a:txBody>
                    <a:bodyPr/>
                    <a:lstStyle/>
                    <a:p>
                      <a:endParaRPr kumimoji="1" lang="ja-JP" altLang="en-US"/>
                    </a:p>
                  </a:txBody>
                  <a:tcPr/>
                </a:tc>
                <a:tc vMerge="1">
                  <a:txBody>
                    <a:bodyPr/>
                    <a:lstStyle/>
                    <a:p>
                      <a:endParaRPr kumimoji="1" lang="ja-JP" altLang="en-US"/>
                    </a:p>
                  </a:txBody>
                  <a:tcPr/>
                </a:tc>
                <a:tc>
                  <a:txBody>
                    <a:bodyPr/>
                    <a:lstStyle/>
                    <a:p>
                      <a:pPr algn="l" fontAlgn="ctr"/>
                      <a:r>
                        <a:rPr lang="ja-JP" altLang="en-US" sz="1100" u="none" strike="noStrike">
                          <a:effectLst/>
                        </a:rPr>
                        <a:t>隙間の多い材料は不適</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7"/>
                  </a:ext>
                </a:extLst>
              </a:tr>
              <a:tr h="287146">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木工ボンド</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硬質疎面の材料</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プラスチックは不適</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8"/>
                  </a:ext>
                </a:extLst>
              </a:tr>
              <a:tr h="223974">
                <a:tc>
                  <a:txBody>
                    <a:bodyPr/>
                    <a:lstStyle/>
                    <a:p>
                      <a:pPr algn="l" fontAlgn="ctr"/>
                      <a:r>
                        <a:rPr lang="ja-JP" altLang="en-US" sz="1100" u="none" strike="noStrike">
                          <a:effectLst/>
                        </a:rPr>
                        <a:t>注意：母材の表面と結合するよ</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皮革用ボンド</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軟質の材料</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プラスチックは不適</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09"/>
                  </a:ext>
                </a:extLst>
              </a:tr>
              <a:tr h="223974">
                <a:tc>
                  <a:txBody>
                    <a:bodyPr/>
                    <a:lstStyle/>
                    <a:p>
                      <a:pPr algn="l" fontAlgn="ctr"/>
                      <a:r>
                        <a:rPr lang="ja-JP" altLang="en-US" sz="1100" u="none" strike="noStrike">
                          <a:effectLst/>
                        </a:rPr>
                        <a:t>　　　 うに接着面をヤスリ等で</a:t>
                      </a:r>
                      <a:endParaRPr lang="ja-JP" altLang="en-US" sz="1100" b="0" i="0" u="none" strike="noStrike">
                        <a:solidFill>
                          <a:srgbClr val="000000"/>
                        </a:solidFill>
                        <a:effectLst/>
                        <a:latin typeface="ＭＳ Ｐゴシック"/>
                      </a:endParaRPr>
                    </a:p>
                  </a:txBody>
                  <a:tcPr marL="7712" marR="7712" marT="7713" marB="0" anchor="ctr"/>
                </a:tc>
                <a:tc vMerge="1">
                  <a:txBody>
                    <a:bodyPr/>
                    <a:lstStyle/>
                    <a:p>
                      <a:endParaRPr kumimoji="1" lang="ja-JP" altLang="en-US"/>
                    </a:p>
                  </a:txBody>
                  <a:tcPr/>
                </a:tc>
                <a:tc>
                  <a:txBody>
                    <a:bodyPr/>
                    <a:lstStyle/>
                    <a:p>
                      <a:pPr algn="l" fontAlgn="ctr"/>
                      <a:r>
                        <a:rPr lang="ja-JP" altLang="en-US" sz="1100" u="none" strike="noStrike">
                          <a:effectLst/>
                        </a:rPr>
                        <a:t>表面が平滑は不向き</a:t>
                      </a:r>
                      <a:endParaRPr lang="ja-JP" altLang="en-US" sz="1100" b="0" i="0" u="none" strike="noStrike">
                        <a:solidFill>
                          <a:srgbClr val="000000"/>
                        </a:solidFill>
                        <a:effectLst/>
                        <a:latin typeface="ＭＳ Ｐゴシック"/>
                      </a:endParaRPr>
                    </a:p>
                  </a:txBody>
                  <a:tcPr marL="7712" marR="7712" marT="7713" marB="0" anchor="ctr"/>
                </a:tc>
                <a:tc vMerge="1">
                  <a:txBody>
                    <a:bodyPr/>
                    <a:lstStyle/>
                    <a:p>
                      <a:endParaRPr kumimoji="1" lang="ja-JP" altLang="en-US"/>
                    </a:p>
                  </a:txBody>
                  <a:tcPr/>
                </a:tc>
                <a:extLst>
                  <a:ext uri="{0D108BD9-81ED-4DB2-BD59-A6C34878D82A}">
                    <a16:rowId xmlns:a16="http://schemas.microsoft.com/office/drawing/2014/main" val="10010"/>
                  </a:ext>
                </a:extLst>
              </a:tr>
              <a:tr h="287146">
                <a:tc>
                  <a:txBody>
                    <a:bodyPr/>
                    <a:lstStyle/>
                    <a:p>
                      <a:pPr algn="l" fontAlgn="ctr"/>
                      <a:r>
                        <a:rPr lang="ja-JP" altLang="en-US" sz="1100" u="none" strike="noStrike">
                          <a:effectLst/>
                        </a:rPr>
                        <a:t>　　 　疎にしてやる</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エポキシ接着剤</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硬質疎面の材料</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充填固化に最適</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11"/>
                  </a:ext>
                </a:extLst>
              </a:tr>
              <a:tr h="277574">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セメダイン</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硬質疎面の材料</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プラスチックは不適</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12"/>
                  </a:ext>
                </a:extLst>
              </a:tr>
              <a:tr h="223974">
                <a:tc>
                  <a:txBody>
                    <a:bodyPr/>
                    <a:lstStyle/>
                    <a:p>
                      <a:pPr algn="l" fontAlgn="ctr"/>
                      <a:r>
                        <a:rPr lang="ja-JP" altLang="en-US" sz="1100" u="none" strike="noStrike">
                          <a:effectLst/>
                        </a:rPr>
                        <a:t>中間系</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塩化ビニール接着剤</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プラモデル用接着剤</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硬質用、軟質用に注意</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13"/>
                  </a:ext>
                </a:extLst>
              </a:tr>
              <a:tr h="223974">
                <a:tc>
                  <a:txBody>
                    <a:bodyPr/>
                    <a:lstStyle/>
                    <a:p>
                      <a:pPr algn="l" fontAlgn="ctr"/>
                      <a:r>
                        <a:rPr lang="ja-JP" altLang="en-US" sz="1100" u="none" strike="noStrike">
                          <a:effectLst/>
                        </a:rPr>
                        <a:t>両方の性質を持っている</a:t>
                      </a:r>
                      <a:endParaRPr lang="ja-JP" altLang="en-US" sz="1100" b="0" i="0" u="none" strike="noStrike">
                        <a:solidFill>
                          <a:srgbClr val="000000"/>
                        </a:solidFill>
                        <a:effectLst/>
                        <a:latin typeface="ＭＳ Ｐゴシック"/>
                      </a:endParaRPr>
                    </a:p>
                  </a:txBody>
                  <a:tcPr marL="7712" marR="7712" marT="7713" marB="0" anchor="ct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14"/>
                  </a:ext>
                </a:extLst>
              </a:tr>
              <a:tr h="440290">
                <a:tc>
                  <a:txBody>
                    <a:bodyPr/>
                    <a:lstStyle/>
                    <a:p>
                      <a:pPr algn="l" fontAlgn="ctr"/>
                      <a:r>
                        <a:rPr lang="ja-JP" altLang="en-US" sz="1100" u="none" strike="noStrike">
                          <a:effectLst/>
                        </a:rPr>
                        <a:t>その他</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セメダインＰＰＸ</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ポリエチレン・フッソ樹脂</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速乾性に欠ける</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15"/>
                  </a:ext>
                </a:extLst>
              </a:tr>
              <a:tr h="268003">
                <a:tc>
                  <a:txBody>
                    <a:bodyPr/>
                    <a:lstStyle/>
                    <a:p>
                      <a:pPr algn="l" fontAlgn="ctr"/>
                      <a:r>
                        <a:rPr lang="ja-JP" altLang="en-US" sz="1100" u="none" strike="noStrike">
                          <a:effectLst/>
                        </a:rPr>
                        <a:t>特殊材料の接着向け</a:t>
                      </a:r>
                      <a:endParaRPr lang="ja-JP" altLang="en-US" sz="1100" b="0" i="0" u="none" strike="noStrike">
                        <a:solidFill>
                          <a:srgbClr val="000000"/>
                        </a:solidFill>
                        <a:effectLst/>
                        <a:latin typeface="ＭＳ Ｐゴシック"/>
                      </a:endParaRPr>
                    </a:p>
                  </a:txBody>
                  <a:tcPr marL="7712" marR="7712" marT="7713" marB="0" anchor="ctr"/>
                </a:tc>
                <a:tc vMerge="1">
                  <a:txBody>
                    <a:bodyPr/>
                    <a:lstStyle/>
                    <a:p>
                      <a:endParaRPr kumimoji="1" lang="ja-JP" altLang="en-US"/>
                    </a:p>
                  </a:txBody>
                  <a:tcPr/>
                </a:tc>
                <a:tc>
                  <a:txBody>
                    <a:bodyPr/>
                    <a:lstStyle/>
                    <a:p>
                      <a:pPr algn="l" fontAlgn="ctr"/>
                      <a:r>
                        <a:rPr lang="ja-JP" altLang="en-US" sz="1100" u="none" strike="noStrike">
                          <a:effectLst/>
                        </a:rPr>
                        <a:t>ポリプロピレン</a:t>
                      </a:r>
                      <a:endParaRPr lang="ja-JP" altLang="en-US" sz="1100" b="0" i="0" u="none" strike="noStrike">
                        <a:solidFill>
                          <a:srgbClr val="000000"/>
                        </a:solidFill>
                        <a:effectLst/>
                        <a:latin typeface="ＭＳ Ｐゴシック"/>
                      </a:endParaRPr>
                    </a:p>
                  </a:txBody>
                  <a:tcPr marL="7712" marR="7712" marT="7713" marB="0" anchor="ctr"/>
                </a:tc>
                <a:tc>
                  <a:txBody>
                    <a:bodyPr/>
                    <a:lstStyle/>
                    <a:p>
                      <a:pPr algn="l" fontAlgn="ctr"/>
                      <a:r>
                        <a:rPr lang="ja-JP" altLang="en-US" sz="1100" u="none" strike="noStrike">
                          <a:effectLst/>
                        </a:rPr>
                        <a:t>接着度は高い</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16"/>
                  </a:ext>
                </a:extLst>
              </a:tr>
              <a:tr h="223974">
                <a:tc>
                  <a:txBody>
                    <a:bodyPr/>
                    <a:lstStyle/>
                    <a:p>
                      <a:pPr algn="l" fontAlgn="ctr"/>
                      <a:r>
                        <a:rPr lang="ja-JP" altLang="en-US" sz="1100" u="none" strike="noStrike">
                          <a:effectLst/>
                        </a:rPr>
                        <a:t>その他</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ホットボンド</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硬質疎面の材料</a:t>
                      </a:r>
                      <a:endParaRPr lang="ja-JP" altLang="en-US" sz="1100" b="0" i="0" u="none" strike="noStrike">
                        <a:solidFill>
                          <a:srgbClr val="000000"/>
                        </a:solidFill>
                        <a:effectLst/>
                        <a:latin typeface="ＭＳ Ｐゴシック"/>
                      </a:endParaRPr>
                    </a:p>
                  </a:txBody>
                  <a:tcPr marL="7712" marR="7712" marT="7713" marB="0" anchor="ctr"/>
                </a:tc>
                <a:tc rowSpan="2">
                  <a:txBody>
                    <a:bodyPr/>
                    <a:lstStyle/>
                    <a:p>
                      <a:pPr algn="l" fontAlgn="ctr"/>
                      <a:r>
                        <a:rPr lang="ja-JP" altLang="en-US" sz="1100" u="none" strike="noStrike">
                          <a:effectLst/>
                        </a:rPr>
                        <a:t>接着剤の強度は低い</a:t>
                      </a:r>
                      <a:endParaRPr lang="ja-JP" altLang="en-US" sz="1100" b="0" i="0" u="none" strike="noStrike">
                        <a:solidFill>
                          <a:srgbClr val="000000"/>
                        </a:solidFill>
                        <a:effectLst/>
                        <a:latin typeface="ＭＳ Ｐゴシック"/>
                      </a:endParaRPr>
                    </a:p>
                  </a:txBody>
                  <a:tcPr marL="7712" marR="7712" marT="7713" marB="0" anchor="ctr"/>
                </a:tc>
                <a:extLst>
                  <a:ext uri="{0D108BD9-81ED-4DB2-BD59-A6C34878D82A}">
                    <a16:rowId xmlns:a16="http://schemas.microsoft.com/office/drawing/2014/main" val="10017"/>
                  </a:ext>
                </a:extLst>
              </a:tr>
              <a:tr h="277574">
                <a:tc>
                  <a:txBody>
                    <a:bodyPr/>
                    <a:lstStyle/>
                    <a:p>
                      <a:pPr algn="l" fontAlgn="ctr"/>
                      <a:r>
                        <a:rPr lang="ja-JP" altLang="en-US" sz="1100" u="none" strike="noStrike">
                          <a:effectLst/>
                        </a:rPr>
                        <a:t>加熱で溶融し固着するもの</a:t>
                      </a:r>
                      <a:endParaRPr lang="ja-JP" altLang="en-US" sz="1100" b="0" i="0" u="none" strike="noStrike">
                        <a:solidFill>
                          <a:srgbClr val="000000"/>
                        </a:solidFill>
                        <a:effectLst/>
                        <a:latin typeface="ＭＳ Ｐゴシック"/>
                      </a:endParaRPr>
                    </a:p>
                  </a:txBody>
                  <a:tcPr marL="7712" marR="7712" marT="7713" marB="0" anchor="ct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18"/>
                  </a:ext>
                </a:extLst>
              </a:tr>
              <a:tr h="402004">
                <a:tc gridSpan="4">
                  <a:txBody>
                    <a:bodyPr/>
                    <a:lstStyle/>
                    <a:p>
                      <a:pPr algn="l" fontAlgn="ctr"/>
                      <a:r>
                        <a:rPr lang="ja-JP" altLang="en-US" sz="1100" u="none" strike="noStrike" dirty="0">
                          <a:effectLst/>
                        </a:rPr>
                        <a:t>★印の接着剤を混合すると硬質塩化ビニールとアクリル（スチロール・ＡＢＳ含む）の接着が可能です。</a:t>
                      </a:r>
                      <a:endParaRPr lang="ja-JP" altLang="en-US" sz="1100" b="0" i="0" u="none" strike="noStrike" dirty="0">
                        <a:solidFill>
                          <a:srgbClr val="000000"/>
                        </a:solidFill>
                        <a:effectLst/>
                        <a:latin typeface="ＭＳ Ｐゴシック"/>
                      </a:endParaRPr>
                    </a:p>
                  </a:txBody>
                  <a:tcPr marL="7712" marR="7712" marT="7713"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9"/>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タイトル 1"/>
          <p:cNvSpPr>
            <a:spLocks noGrp="1"/>
          </p:cNvSpPr>
          <p:nvPr>
            <p:ph type="title"/>
          </p:nvPr>
        </p:nvSpPr>
        <p:spPr>
          <a:xfrm>
            <a:off x="3049588" y="274638"/>
            <a:ext cx="2530475" cy="633412"/>
          </a:xfrm>
        </p:spPr>
        <p:txBody>
          <a:bodyPr/>
          <a:lstStyle/>
          <a:p>
            <a:pPr eaLnBrk="1" hangingPunct="1"/>
            <a:r>
              <a:rPr lang="ja-JP" altLang="en-US" sz="3200">
                <a:latin typeface="Calibri" charset="0"/>
                <a:ea typeface="ＭＳ Ｐゴシック" charset="0"/>
              </a:rPr>
              <a:t>ネジの話</a:t>
            </a:r>
          </a:p>
        </p:txBody>
      </p:sp>
      <p:pic>
        <p:nvPicPr>
          <p:cNvPr id="52226" name="図 4" descr="ねじの種類.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03350" y="836613"/>
            <a:ext cx="6813550" cy="552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円/楕円 3"/>
          <p:cNvSpPr/>
          <p:nvPr/>
        </p:nvSpPr>
        <p:spPr>
          <a:xfrm>
            <a:off x="3708400" y="1125538"/>
            <a:ext cx="1008063" cy="10080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800"/>
          </a:p>
        </p:txBody>
      </p:sp>
      <p:sp>
        <p:nvSpPr>
          <p:cNvPr id="52228" name="テキスト ボックス 2"/>
          <p:cNvSpPr txBox="1">
            <a:spLocks noChangeArrowheads="1"/>
          </p:cNvSpPr>
          <p:nvPr/>
        </p:nvSpPr>
        <p:spPr bwMode="auto">
          <a:xfrm>
            <a:off x="5441950" y="2420938"/>
            <a:ext cx="21542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ねじの寸法の表し方</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図 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27463" y="333375"/>
            <a:ext cx="4860925" cy="609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50" name="テキスト ボックス 1"/>
          <p:cNvSpPr txBox="1">
            <a:spLocks noChangeArrowheads="1"/>
          </p:cNvSpPr>
          <p:nvPr/>
        </p:nvSpPr>
        <p:spPr bwMode="auto">
          <a:xfrm>
            <a:off x="717550" y="573088"/>
            <a:ext cx="287972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ゴシック W6" charset="0"/>
                <a:ea typeface="EPSON ゴシック W6" charset="0"/>
                <a:cs typeface="EPSON ゴシック W6" charset="0"/>
              </a:rPr>
              <a:t>用途によって形も多種</a:t>
            </a:r>
            <a:endParaRPr lang="en-US" altLang="ja-JP" sz="1800">
              <a:latin typeface="EPSON ゴシック W6" charset="0"/>
              <a:ea typeface="EPSON ゴシック W6" charset="0"/>
              <a:cs typeface="EPSON ゴシック W6" charset="0"/>
            </a:endParaRPr>
          </a:p>
          <a:p>
            <a:r>
              <a:rPr lang="ja-JP" altLang="en-US" sz="1800">
                <a:latin typeface="EPSON ゴシック W6" charset="0"/>
                <a:ea typeface="EPSON ゴシック W6" charset="0"/>
                <a:cs typeface="EPSON ゴシック W6" charset="0"/>
              </a:rPr>
              <a:t>おもちゃの大部分がプラスチックのためピッチは粗めのものが多い</a:t>
            </a:r>
          </a:p>
        </p:txBody>
      </p:sp>
      <p:pic>
        <p:nvPicPr>
          <p:cNvPr id="53251" name="図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708275"/>
            <a:ext cx="3082925" cy="3330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52" name="テキスト ボックス 5"/>
          <p:cNvSpPr txBox="1">
            <a:spLocks noChangeArrowheads="1"/>
          </p:cNvSpPr>
          <p:nvPr/>
        </p:nvSpPr>
        <p:spPr bwMode="auto">
          <a:xfrm>
            <a:off x="971550" y="2276475"/>
            <a:ext cx="18002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太角ゴシック体Ｂ" charset="0"/>
                <a:ea typeface="EPSON 太角ゴシック体Ｂ" charset="0"/>
                <a:cs typeface="EPSON 太角ゴシック体Ｂ" charset="0"/>
              </a:rPr>
              <a:t>ねじの頭の種類</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nvGraphicFramePr>
        <p:xfrm>
          <a:off x="5651500" y="765175"/>
          <a:ext cx="3168650" cy="5487988"/>
        </p:xfrm>
        <a:graphic>
          <a:graphicData uri="http://schemas.openxmlformats.org/drawingml/2006/table">
            <a:tbl>
              <a:tblPr/>
              <a:tblGrid>
                <a:gridCol w="950913">
                  <a:extLst>
                    <a:ext uri="{9D8B030D-6E8A-4147-A177-3AD203B41FA5}">
                      <a16:colId xmlns:a16="http://schemas.microsoft.com/office/drawing/2014/main" val="20000"/>
                    </a:ext>
                  </a:extLst>
                </a:gridCol>
                <a:gridCol w="673100">
                  <a:extLst>
                    <a:ext uri="{9D8B030D-6E8A-4147-A177-3AD203B41FA5}">
                      <a16:colId xmlns:a16="http://schemas.microsoft.com/office/drawing/2014/main" val="20001"/>
                    </a:ext>
                  </a:extLst>
                </a:gridCol>
                <a:gridCol w="760412">
                  <a:extLst>
                    <a:ext uri="{9D8B030D-6E8A-4147-A177-3AD203B41FA5}">
                      <a16:colId xmlns:a16="http://schemas.microsoft.com/office/drawing/2014/main" val="20002"/>
                    </a:ext>
                  </a:extLst>
                </a:gridCol>
                <a:gridCol w="784225">
                  <a:extLst>
                    <a:ext uri="{9D8B030D-6E8A-4147-A177-3AD203B41FA5}">
                      <a16:colId xmlns:a16="http://schemas.microsoft.com/office/drawing/2014/main" val="20003"/>
                    </a:ext>
                  </a:extLst>
                </a:gridCol>
              </a:tblGrid>
              <a:tr h="158750">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rgbClr val="000000"/>
                          </a:solidFill>
                          <a:effectLst/>
                          <a:latin typeface="Calibri" charset="0"/>
                          <a:ea typeface="ＭＳ Ｐゴシック" charset="0"/>
                          <a:cs typeface="ＭＳ Ｐゴシック" charset="0"/>
                        </a:rPr>
                        <a:t>メートルねじの基準寸法</a:t>
                      </a:r>
                      <a:endParaRPr kumimoji="1" lang="ja-JP" altLang="en-US"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2206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rgbClr val="000000"/>
                          </a:solidFill>
                          <a:effectLst/>
                          <a:latin typeface="Calibri" charset="0"/>
                          <a:ea typeface="ＭＳ Ｐゴシック" charset="0"/>
                          <a:cs typeface="ＭＳ Ｐゴシック" charset="0"/>
                        </a:rPr>
                        <a:t>ねじの呼び</a:t>
                      </a:r>
                      <a:endParaRPr kumimoji="1" lang="ja-JP" altLang="en-US" sz="800" b="1"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rgbClr val="000000"/>
                          </a:solidFill>
                          <a:effectLst/>
                          <a:latin typeface="Calibri" charset="0"/>
                          <a:ea typeface="ＭＳ Ｐゴシック" charset="0"/>
                          <a:cs typeface="ＭＳ Ｐゴシック" charset="0"/>
                        </a:rPr>
                        <a:t>ピッチ</a:t>
                      </a:r>
                      <a:endParaRPr kumimoji="1" lang="ja-JP" altLang="en-US" sz="800" b="1"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rgbClr val="000000"/>
                          </a:solidFill>
                          <a:effectLst/>
                          <a:latin typeface="Calibri" charset="0"/>
                          <a:ea typeface="ＭＳ Ｐゴシック" charset="0"/>
                          <a:cs typeface="ＭＳ Ｐゴシック" charset="0"/>
                        </a:rPr>
                        <a:t>有効径</a:t>
                      </a:r>
                      <a:endParaRPr kumimoji="1" lang="ja-JP" altLang="en-US" sz="800" b="1"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rgbClr val="000000"/>
                          </a:solidFill>
                          <a:effectLst/>
                          <a:latin typeface="Calibri" charset="0"/>
                          <a:ea typeface="ＭＳ Ｐゴシック" charset="0"/>
                          <a:cs typeface="ＭＳ Ｐゴシック" charset="0"/>
                        </a:rPr>
                        <a:t>めねじ内径</a:t>
                      </a:r>
                      <a:endParaRPr kumimoji="1" lang="ja-JP" altLang="en-US" sz="800" b="1"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18732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rgbClr val="000000"/>
                          </a:solidFill>
                          <a:effectLst/>
                          <a:latin typeface="Calibri" charset="0"/>
                          <a:ea typeface="ＭＳ Ｐゴシック" charset="0"/>
                          <a:cs typeface="ＭＳ Ｐゴシック" charset="0"/>
                        </a:rPr>
                        <a:t>おねじの外径</a:t>
                      </a:r>
                      <a:endParaRPr kumimoji="1" lang="ja-JP" altLang="en-US" sz="800" b="1"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0002"/>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0.838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0.729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0.87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0.783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M1.1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0.938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0.829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0.97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0.883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M1.2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1.038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0.929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1.07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0.983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M1.4</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1.205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1.075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1.27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1.183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M1.6</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0.35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1.373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1.221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1.47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1.383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M1.8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0.35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1.573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1.421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1.67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1.583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0.4</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1.74</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1.567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1.838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1.729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M2.2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0.45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1.908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1.713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7"/>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0.25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2.038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1.929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8"/>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M2.5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0.45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2.208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2.013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9"/>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0.35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2.273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2.121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0"/>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2.675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2.459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1"/>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0.35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2.773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2.621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2"/>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M3.5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0.6</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3.11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2.85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3"/>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0.35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3.273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3.121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4"/>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M4</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3.545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3.242</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5"/>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3.675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3.459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6"/>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M4.5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4.013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3.688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7"/>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4.175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3.959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8"/>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4.48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4.134</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29"/>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4.675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4.459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30"/>
                  </a:ext>
                </a:extLst>
              </a:tr>
              <a:tr h="15875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M5.5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5.175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4.959</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31"/>
                  </a:ext>
                </a:extLst>
              </a:tr>
              <a:tr h="158750">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M6</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1</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5.35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4.917</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32"/>
                  </a:ext>
                </a:extLst>
              </a:tr>
              <a:tr h="158750">
                <a:tc vMerge="1">
                  <a:txBody>
                    <a:bodyPr/>
                    <a:lstStyle/>
                    <a:p>
                      <a:endParaRPr kumimoji="1" lang="ja-JP" altLang="en-US"/>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0.75</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5.513</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a:ln>
                            <a:noFill/>
                          </a:ln>
                          <a:solidFill>
                            <a:srgbClr val="000000"/>
                          </a:solidFill>
                          <a:effectLst/>
                          <a:latin typeface="Calibri" charset="0"/>
                          <a:ea typeface="ＭＳ Ｐゴシック" charset="0"/>
                          <a:cs typeface="ＭＳ Ｐゴシック" charset="0"/>
                        </a:rPr>
                        <a:t>5.188</a:t>
                      </a:r>
                      <a:endParaRPr kumimoji="1" lang="en-US" altLang="ja-JP" sz="8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7037" marR="7037" marT="703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33"/>
                  </a:ext>
                </a:extLst>
              </a:tr>
            </a:tbl>
          </a:graphicData>
        </a:graphic>
      </p:graphicFrame>
      <p:pic>
        <p:nvPicPr>
          <p:cNvPr id="54429" name="図 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0825" y="384175"/>
            <a:ext cx="5329238" cy="390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430" name="テキスト ボックス 2"/>
          <p:cNvSpPr txBox="1">
            <a:spLocks noChangeArrowheads="1"/>
          </p:cNvSpPr>
          <p:nvPr/>
        </p:nvSpPr>
        <p:spPr bwMode="auto">
          <a:xfrm>
            <a:off x="331788" y="260350"/>
            <a:ext cx="223678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600">
                <a:latin typeface="EPSON ゴシック W7" charset="0"/>
                <a:ea typeface="EPSON ゴシック W7" charset="0"/>
                <a:cs typeface="EPSON ゴシック W7" charset="0"/>
              </a:rPr>
              <a:t>ほとんどがインチ規格</a:t>
            </a:r>
          </a:p>
        </p:txBody>
      </p:sp>
      <p:cxnSp>
        <p:nvCxnSpPr>
          <p:cNvPr id="6" name="直線コネクタ 5"/>
          <p:cNvCxnSpPr/>
          <p:nvPr/>
        </p:nvCxnSpPr>
        <p:spPr>
          <a:xfrm>
            <a:off x="611188" y="4005263"/>
            <a:ext cx="115252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3169" name="Rectangle 1"/>
          <p:cNvSpPr>
            <a:spLocks noChangeArrowheads="1"/>
          </p:cNvSpPr>
          <p:nvPr/>
        </p:nvSpPr>
        <p:spPr bwMode="auto">
          <a:xfrm>
            <a:off x="2673350" y="4144963"/>
            <a:ext cx="2978150" cy="2524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spAutoFit/>
          </a:bodyPr>
          <a:lstStyle/>
          <a:p>
            <a:pPr>
              <a:defRPr/>
            </a:pPr>
            <a:r>
              <a:rPr lang="ja-JP" altLang="en-US" sz="1800">
                <a:latin typeface="Arial" charset="0"/>
              </a:rPr>
              <a:t>ネジの種類</a:t>
            </a:r>
            <a:endParaRPr lang="ja-JP" sz="1800">
              <a:latin typeface="Arial" charset="0"/>
            </a:endParaRPr>
          </a:p>
          <a:p>
            <a:pPr>
              <a:buFontTx/>
              <a:buChar char="•"/>
              <a:defRPr/>
            </a:pPr>
            <a:r>
              <a:rPr lang="ja-JP" sz="1400">
                <a:latin typeface="Arial" charset="0"/>
              </a:rPr>
              <a:t>M</a:t>
            </a:r>
            <a:r>
              <a:rPr lang="ja-JP" altLang="en-US" sz="1400">
                <a:latin typeface="Arial" charset="0"/>
              </a:rPr>
              <a:t>：メートル並目ねじ</a:t>
            </a:r>
            <a:r>
              <a:rPr lang="ja-JP" sz="1400">
                <a:latin typeface="Arial" charset="0"/>
              </a:rPr>
              <a:t> </a:t>
            </a:r>
          </a:p>
          <a:p>
            <a:pPr>
              <a:buFontTx/>
              <a:buChar char="•"/>
              <a:defRPr/>
            </a:pPr>
            <a:r>
              <a:rPr lang="ja-JP" sz="1400">
                <a:latin typeface="Arial" charset="0"/>
              </a:rPr>
              <a:t>M</a:t>
            </a:r>
            <a:r>
              <a:rPr lang="ja-JP" altLang="en-US" sz="1400">
                <a:latin typeface="Arial" charset="0"/>
              </a:rPr>
              <a:t>：メートル細目ねじ</a:t>
            </a:r>
            <a:r>
              <a:rPr lang="ja-JP" sz="1400">
                <a:latin typeface="Arial" charset="0"/>
              </a:rPr>
              <a:t> </a:t>
            </a:r>
          </a:p>
          <a:p>
            <a:pPr>
              <a:buFontTx/>
              <a:buChar char="•"/>
              <a:defRPr/>
            </a:pPr>
            <a:r>
              <a:rPr lang="ja-JP" sz="1400">
                <a:latin typeface="Arial" charset="0"/>
              </a:rPr>
              <a:t>R</a:t>
            </a:r>
            <a:r>
              <a:rPr lang="ja-JP" altLang="en-US" sz="1400">
                <a:latin typeface="Arial" charset="0"/>
              </a:rPr>
              <a:t>：管用テーパねじ（テーパおねじ）</a:t>
            </a:r>
            <a:r>
              <a:rPr lang="ja-JP" sz="1400">
                <a:latin typeface="Arial" charset="0"/>
              </a:rPr>
              <a:t> </a:t>
            </a:r>
          </a:p>
          <a:p>
            <a:pPr>
              <a:buFontTx/>
              <a:buChar char="•"/>
              <a:defRPr/>
            </a:pPr>
            <a:r>
              <a:rPr lang="ja-JP" sz="1400">
                <a:latin typeface="Arial" charset="0"/>
              </a:rPr>
              <a:t>Rc</a:t>
            </a:r>
            <a:r>
              <a:rPr lang="ja-JP" altLang="en-US" sz="1400">
                <a:latin typeface="Arial" charset="0"/>
              </a:rPr>
              <a:t>：管用テーパねじ（テーパめねじ）</a:t>
            </a:r>
            <a:r>
              <a:rPr lang="ja-JP" sz="1400">
                <a:latin typeface="Arial" charset="0"/>
              </a:rPr>
              <a:t> </a:t>
            </a:r>
          </a:p>
          <a:p>
            <a:pPr>
              <a:buFontTx/>
              <a:buChar char="•"/>
              <a:defRPr/>
            </a:pPr>
            <a:r>
              <a:rPr lang="ja-JP" sz="1400">
                <a:latin typeface="Arial" charset="0"/>
              </a:rPr>
              <a:t>Rp</a:t>
            </a:r>
            <a:r>
              <a:rPr lang="ja-JP" altLang="en-US" sz="1400">
                <a:latin typeface="Arial" charset="0"/>
              </a:rPr>
              <a:t>：管用テーパねじ（平行めねじ）</a:t>
            </a:r>
            <a:r>
              <a:rPr lang="ja-JP" sz="1400">
                <a:latin typeface="Arial" charset="0"/>
              </a:rPr>
              <a:t> </a:t>
            </a:r>
          </a:p>
          <a:p>
            <a:pPr>
              <a:buFontTx/>
              <a:buChar char="•"/>
              <a:defRPr/>
            </a:pPr>
            <a:r>
              <a:rPr lang="ja-JP" sz="1400">
                <a:latin typeface="Arial" charset="0"/>
              </a:rPr>
              <a:t>G</a:t>
            </a:r>
            <a:r>
              <a:rPr lang="ja-JP" altLang="en-US" sz="1400">
                <a:latin typeface="Arial" charset="0"/>
              </a:rPr>
              <a:t>：管用平行ねじ</a:t>
            </a:r>
            <a:r>
              <a:rPr lang="ja-JP" sz="1400">
                <a:latin typeface="Arial" charset="0"/>
              </a:rPr>
              <a:t> </a:t>
            </a:r>
          </a:p>
          <a:p>
            <a:pPr>
              <a:buFontTx/>
              <a:buChar char="•"/>
              <a:defRPr/>
            </a:pPr>
            <a:r>
              <a:rPr lang="ja-JP" sz="1400">
                <a:latin typeface="Arial" charset="0"/>
              </a:rPr>
              <a:t>UNC</a:t>
            </a:r>
            <a:r>
              <a:rPr lang="ja-JP" altLang="en-US" sz="1400">
                <a:latin typeface="Arial" charset="0"/>
              </a:rPr>
              <a:t>：ユニファイ並目ねじ</a:t>
            </a:r>
            <a:r>
              <a:rPr lang="ja-JP" sz="1400">
                <a:latin typeface="Arial" charset="0"/>
              </a:rPr>
              <a:t> </a:t>
            </a:r>
          </a:p>
          <a:p>
            <a:pPr>
              <a:buFontTx/>
              <a:buChar char="•"/>
              <a:defRPr/>
            </a:pPr>
            <a:r>
              <a:rPr lang="ja-JP" sz="1400">
                <a:latin typeface="Arial" charset="0"/>
              </a:rPr>
              <a:t>UNF</a:t>
            </a:r>
            <a:r>
              <a:rPr lang="ja-JP" altLang="en-US" sz="1400">
                <a:latin typeface="Arial" charset="0"/>
              </a:rPr>
              <a:t>：ユニファイ細目ねじ</a:t>
            </a:r>
            <a:r>
              <a:rPr lang="ja-JP" sz="1400">
                <a:latin typeface="Arial" charset="0"/>
              </a:rPr>
              <a:t> </a:t>
            </a:r>
          </a:p>
          <a:p>
            <a:pPr>
              <a:buFontTx/>
              <a:buChar char="•"/>
              <a:defRPr/>
            </a:pPr>
            <a:r>
              <a:rPr lang="ja-JP" sz="1400">
                <a:latin typeface="Arial" charset="0"/>
              </a:rPr>
              <a:t>S</a:t>
            </a:r>
            <a:r>
              <a:rPr lang="ja-JP" altLang="en-US" sz="1400">
                <a:latin typeface="Arial" charset="0"/>
              </a:rPr>
              <a:t>：ミニチュアねじ</a:t>
            </a:r>
            <a:r>
              <a:rPr lang="ja-JP" sz="1400">
                <a:latin typeface="Arial" charset="0"/>
              </a:rPr>
              <a:t> </a:t>
            </a:r>
          </a:p>
          <a:p>
            <a:pPr>
              <a:buFontTx/>
              <a:buChar char="•"/>
              <a:defRPr/>
            </a:pPr>
            <a:r>
              <a:rPr lang="ja-JP" sz="1400">
                <a:latin typeface="Arial" charset="0"/>
              </a:rPr>
              <a:t>Tr</a:t>
            </a:r>
            <a:r>
              <a:rPr lang="ja-JP" altLang="en-US" sz="1400">
                <a:latin typeface="Arial" charset="0"/>
              </a:rPr>
              <a:t>：メートル台形ねじ</a:t>
            </a:r>
            <a:r>
              <a:rPr lang="ja-JP" sz="1400">
                <a:latin typeface="Arial" charset="0"/>
              </a:rPr>
              <a:t> </a:t>
            </a:r>
          </a:p>
        </p:txBody>
      </p:sp>
      <p:pic>
        <p:nvPicPr>
          <p:cNvPr id="54433" name="図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325" y="4162425"/>
            <a:ext cx="1970088" cy="2533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85988" y="274638"/>
            <a:ext cx="4473575" cy="490537"/>
          </a:xfrm>
        </p:spPr>
        <p:txBody>
          <a:bodyPr rtlCol="0">
            <a:normAutofit fontScale="90000"/>
          </a:bodyPr>
          <a:lstStyle/>
          <a:p>
            <a:pPr eaLnBrk="1" fontAlgn="auto" hangingPunct="1">
              <a:spcAft>
                <a:spcPts val="0"/>
              </a:spcAft>
              <a:defRPr/>
            </a:pPr>
            <a:r>
              <a:rPr lang="ja-JP" altLang="en-US" sz="2800" dirty="0">
                <a:cs typeface="+mj-cs"/>
              </a:rPr>
              <a:t>おもちゃの電気回路図の例</a:t>
            </a:r>
          </a:p>
        </p:txBody>
      </p:sp>
      <p:pic>
        <p:nvPicPr>
          <p:cNvPr id="55298" name="図 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98588" y="3670300"/>
            <a:ext cx="6453187" cy="3165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299" name="図 4" descr="基板例.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5650" y="765175"/>
            <a:ext cx="7667625" cy="318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図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5288" y="404813"/>
            <a:ext cx="8280400" cy="2935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322" name="テキスト ボックス 4"/>
          <p:cNvSpPr txBox="1">
            <a:spLocks noChangeArrowheads="1"/>
          </p:cNvSpPr>
          <p:nvPr/>
        </p:nvSpPr>
        <p:spPr bwMode="auto">
          <a:xfrm>
            <a:off x="539750" y="3203575"/>
            <a:ext cx="24066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Ｒ　　抵抗　カラーコード</a:t>
            </a:r>
          </a:p>
        </p:txBody>
      </p:sp>
      <p:sp>
        <p:nvSpPr>
          <p:cNvPr id="56323" name="テキスト ボックス 5"/>
          <p:cNvSpPr txBox="1">
            <a:spLocks noChangeArrowheads="1"/>
          </p:cNvSpPr>
          <p:nvPr/>
        </p:nvSpPr>
        <p:spPr bwMode="auto">
          <a:xfrm>
            <a:off x="3360738" y="333375"/>
            <a:ext cx="17875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電気部品のお話</a:t>
            </a:r>
          </a:p>
        </p:txBody>
      </p:sp>
      <p:pic>
        <p:nvPicPr>
          <p:cNvPr id="56324" name="図 6" descr="抵抗カラーコード.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1188" y="3644900"/>
            <a:ext cx="4165600" cy="272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25" name="図 1" descr="抵抗カラーコード.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037138" y="3509963"/>
            <a:ext cx="3711575" cy="2928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図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750" y="947738"/>
            <a:ext cx="3175000" cy="233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6" name="図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4213" y="3759200"/>
            <a:ext cx="2235200"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7" name="図 3"/>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92500" y="3827463"/>
            <a:ext cx="1993900" cy="125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8" name="図 4"/>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92150" y="5373688"/>
            <a:ext cx="16891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9" name="図 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970588" y="788988"/>
            <a:ext cx="3048000" cy="458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50" name="図 5"/>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140200" y="725488"/>
            <a:ext cx="2362200" cy="199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351" name="テキスト ボックス 7"/>
          <p:cNvSpPr txBox="1">
            <a:spLocks noChangeArrowheads="1"/>
          </p:cNvSpPr>
          <p:nvPr/>
        </p:nvSpPr>
        <p:spPr bwMode="auto">
          <a:xfrm>
            <a:off x="900113" y="466725"/>
            <a:ext cx="17922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Ｃ　コンデンサー</a:t>
            </a:r>
          </a:p>
        </p:txBody>
      </p:sp>
      <p:sp>
        <p:nvSpPr>
          <p:cNvPr id="57352" name="テキスト ボックス 8"/>
          <p:cNvSpPr txBox="1">
            <a:spLocks noChangeArrowheads="1"/>
          </p:cNvSpPr>
          <p:nvPr/>
        </p:nvSpPr>
        <p:spPr bwMode="auto">
          <a:xfrm>
            <a:off x="6502400" y="333375"/>
            <a:ext cx="19843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Ｑ　トランジスター</a:t>
            </a:r>
          </a:p>
        </p:txBody>
      </p:sp>
      <p:sp>
        <p:nvSpPr>
          <p:cNvPr id="57353" name="テキスト ボックス 9"/>
          <p:cNvSpPr txBox="1">
            <a:spLocks noChangeArrowheads="1"/>
          </p:cNvSpPr>
          <p:nvPr/>
        </p:nvSpPr>
        <p:spPr bwMode="auto">
          <a:xfrm>
            <a:off x="3948113" y="3455988"/>
            <a:ext cx="7524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Ｑ　ＩＣ</a:t>
            </a:r>
          </a:p>
        </p:txBody>
      </p:sp>
      <p:sp>
        <p:nvSpPr>
          <p:cNvPr id="57354" name="テキスト ボックス 10"/>
          <p:cNvSpPr txBox="1">
            <a:spLocks noChangeArrowheads="1"/>
          </p:cNvSpPr>
          <p:nvPr/>
        </p:nvSpPr>
        <p:spPr bwMode="auto">
          <a:xfrm>
            <a:off x="755650" y="3459163"/>
            <a:ext cx="15779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Ｄ　ダイオード</a:t>
            </a:r>
          </a:p>
        </p:txBody>
      </p:sp>
      <p:sp>
        <p:nvSpPr>
          <p:cNvPr id="57355" name="テキスト ボックス 11"/>
          <p:cNvSpPr txBox="1">
            <a:spLocks noChangeArrowheads="1"/>
          </p:cNvSpPr>
          <p:nvPr/>
        </p:nvSpPr>
        <p:spPr bwMode="auto">
          <a:xfrm>
            <a:off x="538163" y="5222875"/>
            <a:ext cx="12874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クリスタル</a:t>
            </a:r>
          </a:p>
        </p:txBody>
      </p:sp>
      <p:pic>
        <p:nvPicPr>
          <p:cNvPr id="57356" name="図 14"/>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021138" y="5300663"/>
            <a:ext cx="465455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テキスト ボックス 2"/>
          <p:cNvSpPr txBox="1">
            <a:spLocks noChangeArrowheads="1"/>
          </p:cNvSpPr>
          <p:nvPr/>
        </p:nvSpPr>
        <p:spPr bwMode="auto">
          <a:xfrm>
            <a:off x="2916238" y="260350"/>
            <a:ext cx="30226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800"/>
              <a:t>ＤＣプラグの規格</a:t>
            </a:r>
          </a:p>
        </p:txBody>
      </p:sp>
      <p:pic>
        <p:nvPicPr>
          <p:cNvPr id="58370" name="図 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55650" y="4791075"/>
            <a:ext cx="7856538"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1" name="図 4" descr="DCプラグ.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08175" y="908050"/>
            <a:ext cx="5030788" cy="3700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617788" y="274638"/>
            <a:ext cx="3467100" cy="490537"/>
          </a:xfrm>
        </p:spPr>
        <p:txBody>
          <a:bodyPr rtlCol="0">
            <a:normAutofit fontScale="90000"/>
          </a:bodyPr>
          <a:lstStyle/>
          <a:p>
            <a:pPr eaLnBrk="1" fontAlgn="auto" hangingPunct="1">
              <a:spcAft>
                <a:spcPts val="0"/>
              </a:spcAft>
              <a:defRPr/>
            </a:pPr>
            <a:r>
              <a:rPr lang="ja-JP" altLang="en-US" sz="2800" dirty="0">
                <a:cs typeface="+mj-cs"/>
              </a:rPr>
              <a:t>その他の部品</a:t>
            </a:r>
          </a:p>
        </p:txBody>
      </p:sp>
      <p:pic>
        <p:nvPicPr>
          <p:cNvPr id="59394" name="図 2"/>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55650" y="1412875"/>
            <a:ext cx="29718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9395" name="テキスト ボックス 3"/>
          <p:cNvSpPr txBox="1">
            <a:spLocks noChangeArrowheads="1"/>
          </p:cNvSpPr>
          <p:nvPr/>
        </p:nvSpPr>
        <p:spPr bwMode="auto">
          <a:xfrm>
            <a:off x="684213" y="1016000"/>
            <a:ext cx="28114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ＲＣＡジャック　音響映像用</a:t>
            </a:r>
          </a:p>
        </p:txBody>
      </p:sp>
      <p:sp>
        <p:nvSpPr>
          <p:cNvPr id="59396" name="テキスト ボックス 6"/>
          <p:cNvSpPr txBox="1">
            <a:spLocks noChangeArrowheads="1"/>
          </p:cNvSpPr>
          <p:nvPr/>
        </p:nvSpPr>
        <p:spPr bwMode="auto">
          <a:xfrm>
            <a:off x="809625" y="4572000"/>
            <a:ext cx="15303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各種センサー</a:t>
            </a:r>
          </a:p>
        </p:txBody>
      </p:sp>
      <p:pic>
        <p:nvPicPr>
          <p:cNvPr id="59397" name="図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2565400"/>
            <a:ext cx="4048125" cy="275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9398" name="テキスト ボックス 5"/>
          <p:cNvSpPr txBox="1">
            <a:spLocks noChangeArrowheads="1"/>
          </p:cNvSpPr>
          <p:nvPr/>
        </p:nvSpPr>
        <p:spPr bwMode="auto">
          <a:xfrm>
            <a:off x="2089150" y="3756025"/>
            <a:ext cx="13112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スピーカー</a:t>
            </a:r>
          </a:p>
        </p:txBody>
      </p:sp>
      <p:pic>
        <p:nvPicPr>
          <p:cNvPr id="59399" name="図 8" descr="不良スピーカー.pn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43663" y="3213100"/>
            <a:ext cx="2222500" cy="123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9400" name="テキスト ボックス 4"/>
          <p:cNvSpPr txBox="1">
            <a:spLocks noChangeArrowheads="1"/>
          </p:cNvSpPr>
          <p:nvPr/>
        </p:nvSpPr>
        <p:spPr bwMode="auto">
          <a:xfrm>
            <a:off x="4932363" y="1412875"/>
            <a:ext cx="2447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Pゴシック W6" charset="0"/>
                <a:ea typeface="EPSON Pゴシック W6" charset="0"/>
                <a:cs typeface="EPSON Pゴシック W6" charset="0"/>
              </a:rPr>
              <a:t>導電ゴム製スイッチ</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7088" y="981075"/>
            <a:ext cx="7129462" cy="561975"/>
          </a:xfrm>
        </p:spPr>
        <p:txBody>
          <a:bodyPr rtlCol="0">
            <a:normAutofit fontScale="90000"/>
          </a:bodyPr>
          <a:lstStyle/>
          <a:p>
            <a:pPr eaLnBrk="1" fontAlgn="auto" hangingPunct="1">
              <a:spcAft>
                <a:spcPts val="0"/>
              </a:spcAft>
              <a:defRPr/>
            </a:pPr>
            <a:r>
              <a:rPr lang="ja-JP" altLang="en-US" sz="2800" dirty="0">
                <a:cs typeface="+mj-cs"/>
              </a:rPr>
              <a:t>おもちゃにはどんな種類の歯車が使われているか？</a:t>
            </a:r>
          </a:p>
        </p:txBody>
      </p:sp>
      <p:sp>
        <p:nvSpPr>
          <p:cNvPr id="60418" name="タイトル 1"/>
          <p:cNvSpPr txBox="1">
            <a:spLocks/>
          </p:cNvSpPr>
          <p:nvPr/>
        </p:nvSpPr>
        <p:spPr bwMode="auto">
          <a:xfrm>
            <a:off x="2913063" y="427038"/>
            <a:ext cx="3035300"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pPr algn="ctr"/>
            <a:r>
              <a:rPr lang="ja-JP" altLang="en-US" sz="2800"/>
              <a:t>歯車の話</a:t>
            </a:r>
          </a:p>
        </p:txBody>
      </p:sp>
      <p:pic>
        <p:nvPicPr>
          <p:cNvPr id="60419" name="図 3" descr="歯車の分離.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27088" y="1557338"/>
            <a:ext cx="7129462" cy="500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図 1" descr="平歯車.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750" y="620713"/>
            <a:ext cx="2006600" cy="252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42" name="図 2" descr="ウオーム.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00338" y="476250"/>
            <a:ext cx="2565400" cy="294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43" name="図 3" descr="かさば歯車.pn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39750" y="3573463"/>
            <a:ext cx="2095500" cy="260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44" name="図 4" descr="すぐば傘歯車.pn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059113" y="3573463"/>
            <a:ext cx="2374900" cy="269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45" name="図 5" descr="フェースギア.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724525" y="765175"/>
            <a:ext cx="2489200" cy="242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46" name="図 7" descr="ラック.pn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227763" y="3860800"/>
            <a:ext cx="16637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テキスト ボックス 1"/>
          <p:cNvSpPr txBox="1">
            <a:spLocks noChangeArrowheads="1"/>
          </p:cNvSpPr>
          <p:nvPr/>
        </p:nvSpPr>
        <p:spPr bwMode="auto">
          <a:xfrm>
            <a:off x="539750" y="765175"/>
            <a:ext cx="8048625" cy="92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インボリュート歯形 　インボリュート曲線で形作られた歯形で、歯車の中心距離が</a:t>
            </a:r>
            <a:endParaRPr lang="en-US" altLang="ja-JP" sz="1800"/>
          </a:p>
          <a:p>
            <a:r>
              <a:rPr lang="ja-JP" altLang="en-US" sz="1800"/>
              <a:t>若干変化してもかみ合いが正しく保たれる</a:t>
            </a:r>
            <a:r>
              <a:rPr lang="en-US" altLang="ja-JP" sz="1800" baseline="30000">
                <a:hlinkClick r:id="rId2"/>
              </a:rPr>
              <a:t>[3]</a:t>
            </a:r>
            <a:r>
              <a:rPr lang="ja-JP" altLang="en-US" sz="1800"/>
              <a:t>。論理的には滑りが無く、またラックの</a:t>
            </a:r>
            <a:endParaRPr lang="en-US" altLang="ja-JP" sz="1800"/>
          </a:p>
          <a:p>
            <a:r>
              <a:rPr lang="ja-JP" altLang="en-US" sz="1800"/>
              <a:t>歯形が直線で、平面状の工具で各種歯車を切ることができ製造が容易である。</a:t>
            </a:r>
          </a:p>
        </p:txBody>
      </p:sp>
      <p:pic>
        <p:nvPicPr>
          <p:cNvPr id="62466" name="図 2" descr="Involute_wheel.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2133600"/>
            <a:ext cx="3251200" cy="325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467" name="テキスト ボックス 3"/>
          <p:cNvSpPr txBox="1">
            <a:spLocks noChangeArrowheads="1"/>
          </p:cNvSpPr>
          <p:nvPr/>
        </p:nvSpPr>
        <p:spPr bwMode="auto">
          <a:xfrm>
            <a:off x="611188" y="5445125"/>
            <a:ext cx="5341937"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モジュール </a:t>
            </a:r>
            <a:r>
              <a:rPr lang="en-US" altLang="ja-JP" sz="1800"/>
              <a:t>(module) </a:t>
            </a:r>
          </a:p>
          <a:p>
            <a:r>
              <a:rPr lang="ja-JP" altLang="en-US" sz="1800"/>
              <a:t>歯の大きさを表す規格値。</a:t>
            </a:r>
            <a:endParaRPr lang="en-US" altLang="ja-JP" sz="1800"/>
          </a:p>
          <a:p>
            <a:r>
              <a:rPr lang="ja-JP" altLang="en-US" sz="1800"/>
              <a:t>一般に用いられている標準寸法の歯を並歯というが、</a:t>
            </a:r>
            <a:endParaRPr lang="en-US" altLang="ja-JP" sz="1800"/>
          </a:p>
          <a:p>
            <a:r>
              <a:rPr lang="ja-JP" altLang="en-US" sz="1800"/>
              <a:t>並歯では歯末のたけとモジュールを等しくする。</a:t>
            </a:r>
          </a:p>
        </p:txBody>
      </p:sp>
      <p:pic>
        <p:nvPicPr>
          <p:cNvPr id="62468" name="図 4" descr="歯車寸法.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4213" y="1916113"/>
            <a:ext cx="3879850" cy="3384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直線コネクタ 6"/>
          <p:cNvCxnSpPr>
            <a:cxnSpLocks noChangeShapeType="1"/>
          </p:cNvCxnSpPr>
          <p:nvPr/>
        </p:nvCxnSpPr>
        <p:spPr bwMode="auto">
          <a:xfrm>
            <a:off x="1547813" y="6597650"/>
            <a:ext cx="2376487" cy="0"/>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987675" y="274638"/>
            <a:ext cx="2603500" cy="490537"/>
          </a:xfrm>
        </p:spPr>
        <p:txBody>
          <a:bodyPr rtlCol="0">
            <a:normAutofit fontScale="90000"/>
          </a:bodyPr>
          <a:lstStyle/>
          <a:p>
            <a:pPr eaLnBrk="1" fontAlgn="auto" hangingPunct="1">
              <a:spcAft>
                <a:spcPts val="0"/>
              </a:spcAft>
              <a:defRPr/>
            </a:pPr>
            <a:r>
              <a:rPr lang="ja-JP" altLang="en-US" sz="2800" dirty="0">
                <a:cs typeface="+mj-cs"/>
              </a:rPr>
              <a:t>ラジコンの話</a:t>
            </a:r>
          </a:p>
        </p:txBody>
      </p:sp>
      <p:graphicFrame>
        <p:nvGraphicFramePr>
          <p:cNvPr id="3" name="表 2"/>
          <p:cNvGraphicFramePr>
            <a:graphicFrameLocks noGrp="1"/>
          </p:cNvGraphicFramePr>
          <p:nvPr/>
        </p:nvGraphicFramePr>
        <p:xfrm>
          <a:off x="900113" y="1916113"/>
          <a:ext cx="7559675" cy="4464050"/>
        </p:xfrm>
        <a:graphic>
          <a:graphicData uri="http://schemas.openxmlformats.org/drawingml/2006/table">
            <a:tbl>
              <a:tblPr/>
              <a:tblGrid>
                <a:gridCol w="712787">
                  <a:extLst>
                    <a:ext uri="{9D8B030D-6E8A-4147-A177-3AD203B41FA5}">
                      <a16:colId xmlns:a16="http://schemas.microsoft.com/office/drawing/2014/main" val="20000"/>
                    </a:ext>
                  </a:extLst>
                </a:gridCol>
                <a:gridCol w="622300">
                  <a:extLst>
                    <a:ext uri="{9D8B030D-6E8A-4147-A177-3AD203B41FA5}">
                      <a16:colId xmlns:a16="http://schemas.microsoft.com/office/drawing/2014/main" val="20001"/>
                    </a:ext>
                  </a:extLst>
                </a:gridCol>
                <a:gridCol w="668338">
                  <a:extLst>
                    <a:ext uri="{9D8B030D-6E8A-4147-A177-3AD203B41FA5}">
                      <a16:colId xmlns:a16="http://schemas.microsoft.com/office/drawing/2014/main" val="20002"/>
                    </a:ext>
                  </a:extLst>
                </a:gridCol>
                <a:gridCol w="657225">
                  <a:extLst>
                    <a:ext uri="{9D8B030D-6E8A-4147-A177-3AD203B41FA5}">
                      <a16:colId xmlns:a16="http://schemas.microsoft.com/office/drawing/2014/main" val="20003"/>
                    </a:ext>
                  </a:extLst>
                </a:gridCol>
                <a:gridCol w="638175">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801687">
                  <a:extLst>
                    <a:ext uri="{9D8B030D-6E8A-4147-A177-3AD203B41FA5}">
                      <a16:colId xmlns:a16="http://schemas.microsoft.com/office/drawing/2014/main" val="20006"/>
                    </a:ext>
                  </a:extLst>
                </a:gridCol>
                <a:gridCol w="668338">
                  <a:extLst>
                    <a:ext uri="{9D8B030D-6E8A-4147-A177-3AD203B41FA5}">
                      <a16:colId xmlns:a16="http://schemas.microsoft.com/office/drawing/2014/main" val="20007"/>
                    </a:ext>
                  </a:extLst>
                </a:gridCol>
                <a:gridCol w="696912">
                  <a:extLst>
                    <a:ext uri="{9D8B030D-6E8A-4147-A177-3AD203B41FA5}">
                      <a16:colId xmlns:a16="http://schemas.microsoft.com/office/drawing/2014/main" val="20008"/>
                    </a:ext>
                  </a:extLst>
                </a:gridCol>
                <a:gridCol w="801688">
                  <a:extLst>
                    <a:ext uri="{9D8B030D-6E8A-4147-A177-3AD203B41FA5}">
                      <a16:colId xmlns:a16="http://schemas.microsoft.com/office/drawing/2014/main" val="20009"/>
                    </a:ext>
                  </a:extLst>
                </a:gridCol>
                <a:gridCol w="682625">
                  <a:extLst>
                    <a:ext uri="{9D8B030D-6E8A-4147-A177-3AD203B41FA5}">
                      <a16:colId xmlns:a16="http://schemas.microsoft.com/office/drawing/2014/main" val="20010"/>
                    </a:ext>
                  </a:extLst>
                </a:gridCol>
              </a:tblGrid>
              <a:tr h="234950">
                <a:tc gridSpan="4">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◆ラジコン用周波数の使用基準</a:t>
                      </a:r>
                      <a:endParaRPr kumimoji="1" lang="ja-JP" altLang="en-US" sz="1100" b="1" i="0" u="none" strike="noStrike" cap="none" normalizeH="0" baseline="0">
                        <a:ln>
                          <a:noFill/>
                        </a:ln>
                        <a:solidFill>
                          <a:srgbClr val="32CD32"/>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4">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日本ラジコン電波安全協会　資料より</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34950">
                <a:tc gridSpan="9">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ホビー用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産業用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extLst>
                  <a:ext uri="{0D108BD9-81ED-4DB2-BD59-A6C34878D82A}">
                    <a16:rowId xmlns:a16="http://schemas.microsoft.com/office/drawing/2014/main" val="10001"/>
                  </a:ext>
                </a:extLst>
              </a:tr>
              <a:tr h="234950">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２７</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a:t>
                      </a: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ｚ</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帯</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４０</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MHz</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帯</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７２</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a:t>
                      </a: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ｚ</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帯</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７３</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a:t>
                      </a: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ｚ</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帯</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extLst>
                  <a:ext uri="{0D108BD9-81ED-4DB2-BD59-A6C34878D82A}">
                    <a16:rowId xmlns:a16="http://schemas.microsoft.com/office/drawing/2014/main" val="10002"/>
                  </a:ext>
                </a:extLst>
              </a:tr>
              <a:tr h="234950">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昭和</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32</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年</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8</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月</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3</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日</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昭和</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59</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年</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11</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月</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24</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日</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平成</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年</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月</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28</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日</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平成</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年</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月</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28</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日</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extLst>
                  <a:ext uri="{0D108BD9-81ED-4DB2-BD59-A6C34878D82A}">
                    <a16:rowId xmlns:a16="http://schemas.microsoft.com/office/drawing/2014/main" val="10003"/>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周波数</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バンド</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用途</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周波数</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バンド</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用途</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周波数</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バンド</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用途</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周波数</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用途</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MHz)</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番号</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MHz)</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番号</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MHz)</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番号</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MHz)</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extLst>
                  <a:ext uri="{0D108BD9-81ED-4DB2-BD59-A6C34878D82A}">
                    <a16:rowId xmlns:a16="http://schemas.microsoft.com/office/drawing/2014/main" val="10005"/>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26.975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地上用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40.61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61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地上用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72.13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10">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上空用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73.22</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地上用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26.995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40.63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63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72.15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18</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73.23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27.025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40.65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65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72.17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73.24</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水上用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27.045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水上用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40.67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67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水上用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72.19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20</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73.26</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7">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上空用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27.075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40.69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69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72.21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73.27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extLst>
                  <a:ext uri="{0D108BD9-81ED-4DB2-BD59-A6C34878D82A}">
                    <a16:rowId xmlns:a16="http://schemas.microsoft.com/office/drawing/2014/main" val="10010"/>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27.095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6</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40.71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72.79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50</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73.28</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extLst>
                  <a:ext uri="{0D108BD9-81ED-4DB2-BD59-A6C34878D82A}">
                    <a16:rowId xmlns:a16="http://schemas.microsoft.com/office/drawing/2014/main" val="10011"/>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27.125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40.73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72.81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51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73.29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extLst>
                  <a:ext uri="{0D108BD9-81ED-4DB2-BD59-A6C34878D82A}">
                    <a16:rowId xmlns:a16="http://schemas.microsoft.com/office/drawing/2014/main" val="10012"/>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27.145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8</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40.75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72.83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52</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extLst>
                  <a:ext uri="{0D108BD9-81ED-4DB2-BD59-A6C34878D82A}">
                    <a16:rowId xmlns:a16="http://schemas.microsoft.com/office/drawing/2014/main" val="10013"/>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27.175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40.77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5">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上空用</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72.85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53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73.31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extLst>
                  <a:ext uri="{0D108BD9-81ED-4DB2-BD59-A6C34878D82A}">
                    <a16:rowId xmlns:a16="http://schemas.microsoft.com/office/drawing/2014/main" val="10014"/>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27.195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10</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40.79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79</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72.87</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54</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73.32</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extLst>
                  <a:ext uri="{0D108BD9-81ED-4DB2-BD59-A6C34878D82A}">
                    <a16:rowId xmlns:a16="http://schemas.microsoft.com/office/drawing/2014/main" val="10015"/>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27.225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40.81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81</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gridSpan="5">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（注）産業用ラジコン周波数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6"/>
                  </a:ext>
                </a:extLst>
              </a:tr>
              <a:tr h="2349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27.255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12</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40.83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83</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gridSpan="5">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＊印の産業用周波数は、平成</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16</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年</a:t>
                      </a: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3</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月</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7"/>
                  </a:ext>
                </a:extLst>
              </a:tr>
              <a:tr h="234950">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40.85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85</a:t>
                      </a:r>
                      <a:endParaRPr kumimoji="1" lang="en-US" altLang="ja-JP"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vMerge="1">
                  <a:txBody>
                    <a:bodyPr/>
                    <a:lstStyle/>
                    <a:p>
                      <a:endParaRPr kumimoji="1" lang="ja-JP" altLang="en-US"/>
                    </a:p>
                  </a:txBody>
                  <a:tcPr/>
                </a:tc>
                <a:tc gridSpan="5">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1100" b="0" i="0" u="none" strike="noStrike" cap="none" normalizeH="0" baseline="0">
                          <a:ln>
                            <a:noFill/>
                          </a:ln>
                          <a:solidFill>
                            <a:srgbClr val="000000"/>
                          </a:solidFill>
                          <a:effectLst/>
                          <a:latin typeface="Calibri" charset="0"/>
                          <a:ea typeface="ＭＳ Ｐゴシック" charset="0"/>
                          <a:cs typeface="ＭＳ Ｐゴシック" charset="0"/>
                        </a:rPr>
                        <a:t>26</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日増波割当て</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8"/>
                  </a:ext>
                </a:extLst>
              </a:tr>
            </a:tbl>
          </a:graphicData>
        </a:graphic>
      </p:graphicFrame>
      <p:sp>
        <p:nvSpPr>
          <p:cNvPr id="63686" name="テキスト ボックス 3"/>
          <p:cNvSpPr txBox="1">
            <a:spLocks noChangeArrowheads="1"/>
          </p:cNvSpPr>
          <p:nvPr/>
        </p:nvSpPr>
        <p:spPr bwMode="auto">
          <a:xfrm>
            <a:off x="684213" y="981075"/>
            <a:ext cx="8139112"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t>おもちゃ用のラジコンは一部の例外を除けば　</a:t>
            </a:r>
            <a:r>
              <a:rPr lang="en-US" altLang="ja-JP" sz="1800"/>
              <a:t>27MHz</a:t>
            </a:r>
            <a:r>
              <a:rPr lang="ja-JP" altLang="en-US" sz="1800"/>
              <a:t>もしくは</a:t>
            </a:r>
            <a:r>
              <a:rPr lang="en-US" altLang="ja-JP" sz="1800"/>
              <a:t>40MHz</a:t>
            </a:r>
            <a:r>
              <a:rPr lang="ja-JP" altLang="en-US" sz="1800"/>
              <a:t>を使用するよう</a:t>
            </a:r>
            <a:endParaRPr lang="en-US" altLang="ja-JP" sz="1800"/>
          </a:p>
          <a:p>
            <a:r>
              <a:rPr lang="ja-JP" altLang="en-US" sz="1800"/>
              <a:t>定められている</a:t>
            </a:r>
          </a:p>
        </p:txBody>
      </p:sp>
      <p:cxnSp>
        <p:nvCxnSpPr>
          <p:cNvPr id="6" name="直線コネクタ 5"/>
          <p:cNvCxnSpPr/>
          <p:nvPr/>
        </p:nvCxnSpPr>
        <p:spPr>
          <a:xfrm>
            <a:off x="3635375" y="2349500"/>
            <a:ext cx="64928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978150" y="274638"/>
            <a:ext cx="2673350" cy="490537"/>
          </a:xfrm>
        </p:spPr>
        <p:txBody>
          <a:bodyPr rtlCol="0">
            <a:normAutofit fontScale="90000"/>
          </a:bodyPr>
          <a:lstStyle/>
          <a:p>
            <a:pPr eaLnBrk="1" fontAlgn="auto" hangingPunct="1">
              <a:spcAft>
                <a:spcPts val="0"/>
              </a:spcAft>
              <a:defRPr/>
            </a:pPr>
            <a:r>
              <a:rPr lang="ja-JP" altLang="en-US" sz="2800" dirty="0">
                <a:cs typeface="+mj-cs"/>
              </a:rPr>
              <a:t>リモコンの話</a:t>
            </a:r>
          </a:p>
        </p:txBody>
      </p:sp>
      <p:sp>
        <p:nvSpPr>
          <p:cNvPr id="64514" name="テキスト ボックス 2"/>
          <p:cNvSpPr txBox="1">
            <a:spLocks noChangeArrowheads="1"/>
          </p:cNvSpPr>
          <p:nvPr/>
        </p:nvSpPr>
        <p:spPr bwMode="auto">
          <a:xfrm>
            <a:off x="611188" y="1052513"/>
            <a:ext cx="7878762"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a:latin typeface="EPSON 太角ゴシック体Ｂ" charset="0"/>
                <a:ea typeface="EPSON 太角ゴシック体Ｂ" charset="0"/>
                <a:cs typeface="EPSON 太角ゴシック体Ｂ" charset="0"/>
              </a:rPr>
              <a:t>おもちゃのラジコンに対して、テレビやエアコンなどの家庭用の</a:t>
            </a:r>
            <a:endParaRPr lang="en-US" altLang="ja-JP" sz="2000">
              <a:latin typeface="EPSON 太角ゴシック体Ｂ" charset="0"/>
              <a:ea typeface="EPSON 太角ゴシック体Ｂ" charset="0"/>
              <a:cs typeface="EPSON 太角ゴシック体Ｂ" charset="0"/>
            </a:endParaRPr>
          </a:p>
          <a:p>
            <a:r>
              <a:rPr lang="ja-JP" altLang="en-US" sz="2000">
                <a:latin typeface="EPSON 太角ゴシック体Ｂ" charset="0"/>
                <a:ea typeface="EPSON 太角ゴシック体Ｂ" charset="0"/>
                <a:cs typeface="EPSON 太角ゴシック体Ｂ" charset="0"/>
              </a:rPr>
              <a:t>リモコンは、ほとんんどが赤外線を使ったシステムになっている。</a:t>
            </a:r>
            <a:endParaRPr lang="en-US" altLang="ja-JP" sz="2000">
              <a:latin typeface="EPSON 太角ゴシック体Ｂ" charset="0"/>
              <a:ea typeface="EPSON 太角ゴシック体Ｂ" charset="0"/>
              <a:cs typeface="EPSON 太角ゴシック体Ｂ" charset="0"/>
            </a:endParaRPr>
          </a:p>
        </p:txBody>
      </p:sp>
      <p:graphicFrame>
        <p:nvGraphicFramePr>
          <p:cNvPr id="4" name="表 3"/>
          <p:cNvGraphicFramePr>
            <a:graphicFrameLocks noGrp="1"/>
          </p:cNvGraphicFramePr>
          <p:nvPr/>
        </p:nvGraphicFramePr>
        <p:xfrm>
          <a:off x="827088" y="2276475"/>
          <a:ext cx="3457575" cy="1730374"/>
        </p:xfrm>
        <a:graphic>
          <a:graphicData uri="http://schemas.openxmlformats.org/drawingml/2006/table">
            <a:tbl>
              <a:tblPr/>
              <a:tblGrid>
                <a:gridCol w="692150">
                  <a:extLst>
                    <a:ext uri="{9D8B030D-6E8A-4147-A177-3AD203B41FA5}">
                      <a16:colId xmlns:a16="http://schemas.microsoft.com/office/drawing/2014/main" val="20000"/>
                    </a:ext>
                  </a:extLst>
                </a:gridCol>
                <a:gridCol w="690562">
                  <a:extLst>
                    <a:ext uri="{9D8B030D-6E8A-4147-A177-3AD203B41FA5}">
                      <a16:colId xmlns:a16="http://schemas.microsoft.com/office/drawing/2014/main" val="20001"/>
                    </a:ext>
                  </a:extLst>
                </a:gridCol>
                <a:gridCol w="692150">
                  <a:extLst>
                    <a:ext uri="{9D8B030D-6E8A-4147-A177-3AD203B41FA5}">
                      <a16:colId xmlns:a16="http://schemas.microsoft.com/office/drawing/2014/main" val="20002"/>
                    </a:ext>
                  </a:extLst>
                </a:gridCol>
                <a:gridCol w="690563">
                  <a:extLst>
                    <a:ext uri="{9D8B030D-6E8A-4147-A177-3AD203B41FA5}">
                      <a16:colId xmlns:a16="http://schemas.microsoft.com/office/drawing/2014/main" val="20003"/>
                    </a:ext>
                  </a:extLst>
                </a:gridCol>
                <a:gridCol w="692150">
                  <a:extLst>
                    <a:ext uri="{9D8B030D-6E8A-4147-A177-3AD203B41FA5}">
                      <a16:colId xmlns:a16="http://schemas.microsoft.com/office/drawing/2014/main" val="20004"/>
                    </a:ext>
                  </a:extLst>
                </a:gridCol>
              </a:tblGrid>
              <a:tr h="203200">
                <a:tc gridSpan="5">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赤外線リモコンのデータフォーマット１</a:t>
                      </a:r>
                      <a:endParaRPr kumimoji="1" lang="ja-JP" altLang="en-US" sz="1100" b="1"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2174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rgbClr val="000000"/>
                          </a:solidFill>
                          <a:effectLst/>
                          <a:latin typeface="Calibri" charset="0"/>
                          <a:ea typeface="ＭＳ Ｐゴシック" charset="0"/>
                          <a:cs typeface="ＭＳ Ｐゴシック" charset="0"/>
                        </a:rPr>
                        <a:t>方式 </a:t>
                      </a:r>
                      <a:endParaRPr kumimoji="1" lang="ja-JP" altLang="en-US" sz="1000" b="1"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SYNC </a:t>
                      </a:r>
                      <a:endParaRPr kumimoji="1" lang="en-US" altLang="ja-JP" sz="1000" b="1"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DATA0 </a:t>
                      </a:r>
                      <a:endParaRPr kumimoji="1" lang="en-US" altLang="ja-JP" sz="1000" b="1"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DATA1 </a:t>
                      </a:r>
                      <a:endParaRPr kumimoji="1" lang="en-US" altLang="ja-JP" sz="1000" b="1"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STOP </a:t>
                      </a:r>
                      <a:endParaRPr kumimoji="1" lang="en-US" altLang="ja-JP" sz="1000" b="1"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656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rgbClr val="000000"/>
                          </a:solidFill>
                          <a:effectLst/>
                          <a:latin typeface="Calibri" charset="0"/>
                          <a:ea typeface="ＭＳ Ｐゴシック" charset="0"/>
                          <a:cs typeface="ＭＳ Ｐゴシック" charset="0"/>
                        </a:rPr>
                        <a:t>家製協 </a:t>
                      </a:r>
                      <a:endParaRPr kumimoji="1" lang="ja-JP" altLang="en-US"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ON(8T)+OFF(4T)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ON(1T)+OFF(1T)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ON(1T)+OFF(3T)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3656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NEC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ON(16T)+OFF(8T)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ON(1T)+OFF(1T)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ON(1T)+OFF(3T)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43656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rgbClr val="000000"/>
                          </a:solidFill>
                          <a:effectLst/>
                          <a:latin typeface="Calibri" charset="0"/>
                          <a:ea typeface="ＭＳ Ｐゴシック" charset="0"/>
                          <a:cs typeface="ＭＳ Ｐゴシック" charset="0"/>
                        </a:rPr>
                        <a:t>ソニー </a:t>
                      </a:r>
                      <a:endParaRPr kumimoji="1" lang="ja-JP" altLang="en-US"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ON(4T)+OFF(1T)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ON(1T)+OFF(1T)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ON(2T)+OFF(1T)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en-US" altLang="ja-JP" sz="1000" b="0" i="0" u="none" strike="noStrike" cap="none" normalizeH="0" baseline="0">
                        <a:ln>
                          <a:noFill/>
                        </a:ln>
                        <a:solidFill>
                          <a:srgbClr val="000000"/>
                        </a:solidFill>
                        <a:effectLst/>
                        <a:latin typeface="Arial Unicode MS" charset="0"/>
                        <a:ea typeface="ＭＳ Ｐゴシック" charset="0"/>
                        <a:cs typeface="ＭＳ Ｐゴシック"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pic>
        <p:nvPicPr>
          <p:cNvPr id="64549" name="図 5" descr="http://www.256byte.com/img/ir/ir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4365625"/>
            <a:ext cx="2476500"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7" name="表 6"/>
          <p:cNvGraphicFramePr>
            <a:graphicFrameLocks noGrp="1"/>
          </p:cNvGraphicFramePr>
          <p:nvPr/>
        </p:nvGraphicFramePr>
        <p:xfrm>
          <a:off x="5219700" y="2276475"/>
          <a:ext cx="2057400" cy="1222385"/>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17761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点灯時間</a:t>
                      </a:r>
                      <a:endParaRPr kumimoji="1" lang="ja-JP" altLang="en-US" sz="1100" b="0" i="0" u="none" strike="noStrike" cap="none" normalizeH="0" baseline="0">
                        <a:ln>
                          <a:noFill/>
                        </a:ln>
                        <a:solidFill>
                          <a:srgbClr val="FFFFFF"/>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消灯時間</a:t>
                      </a:r>
                      <a:endParaRPr kumimoji="1" lang="ja-JP" altLang="en-US" sz="1100" b="0" i="0" u="none" strike="noStrike" cap="none" normalizeH="0" baseline="0">
                        <a:ln>
                          <a:noFill/>
                        </a:ln>
                        <a:solidFill>
                          <a:srgbClr val="FFFFFF"/>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4476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リーダー信号</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9,000μ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4,500μ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17761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データ　０</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560μ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560μ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7761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データ　１</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560μ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1,690μ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4476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ストップ信号</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560μ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23,000μ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49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graphicFrame>
        <p:nvGraphicFramePr>
          <p:cNvPr id="8" name="表 7"/>
          <p:cNvGraphicFramePr>
            <a:graphicFrameLocks noGrp="1"/>
          </p:cNvGraphicFramePr>
          <p:nvPr/>
        </p:nvGraphicFramePr>
        <p:xfrm>
          <a:off x="5219700" y="3789363"/>
          <a:ext cx="2057400" cy="877888"/>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177699">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　</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点灯時間</a:t>
                      </a:r>
                      <a:endParaRPr kumimoji="1" lang="ja-JP" altLang="en-US" sz="1100" b="0" i="0" u="none" strike="noStrike" cap="none" normalizeH="0" baseline="0">
                        <a:ln>
                          <a:noFill/>
                        </a:ln>
                        <a:solidFill>
                          <a:srgbClr val="FFFFFF"/>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消灯時間</a:t>
                      </a:r>
                      <a:endParaRPr kumimoji="1" lang="ja-JP" altLang="en-US" sz="1100" b="0" i="0" u="none" strike="noStrike" cap="none" normalizeH="0" baseline="0">
                        <a:ln>
                          <a:noFill/>
                        </a:ln>
                        <a:solidFill>
                          <a:srgbClr val="FFFFFF"/>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4479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リーダー信号</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2500μ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550μ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1776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データ　０</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650μ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550μ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776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データ　１</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1250μ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l-GR" altLang="ja-JP" sz="1100" b="0" i="0" u="none" strike="noStrike" cap="none" normalizeH="0" baseline="0">
                          <a:ln>
                            <a:noFill/>
                          </a:ln>
                          <a:solidFill>
                            <a:srgbClr val="000000"/>
                          </a:solidFill>
                          <a:effectLst/>
                          <a:latin typeface="Calibri" charset="0"/>
                          <a:ea typeface="ＭＳ Ｐゴシック" charset="0"/>
                          <a:cs typeface="ＭＳ Ｐゴシック" charset="0"/>
                        </a:rPr>
                        <a:t>550μ</a:t>
                      </a:r>
                      <a:r>
                        <a:rPr kumimoji="1" lang="ja-JP" altLang="en-US" sz="1100" b="0" i="0" u="none" strike="noStrike" cap="none" normalizeH="0" baseline="0">
                          <a:ln>
                            <a:noFill/>
                          </a:ln>
                          <a:solidFill>
                            <a:srgbClr val="000000"/>
                          </a:solidFill>
                          <a:effectLst/>
                          <a:latin typeface="Calibri" charset="0"/>
                          <a:ea typeface="ＭＳ Ｐゴシック" charset="0"/>
                          <a:cs typeface="ＭＳ Ｐゴシック" charset="0"/>
                        </a:rPr>
                        <a:t>秒</a:t>
                      </a:r>
                      <a:endParaRPr kumimoji="1" lang="ja-JP" altLang="en-US" sz="1100" b="0" i="0" u="none" strike="noStrike" cap="none" normalizeH="0" baseline="0">
                        <a:ln>
                          <a:noFill/>
                        </a:ln>
                        <a:solidFill>
                          <a:srgbClr val="000000"/>
                        </a:solidFill>
                        <a:effectLst/>
                        <a:latin typeface="ＭＳ Ｐゴシック" charset="0"/>
                        <a:ea typeface="ＭＳ Ｐゴシック" charset="0"/>
                        <a:cs typeface="ＭＳ Ｐゴシック" charset="0"/>
                      </a:endParaRPr>
                    </a:p>
                  </a:txBody>
                  <a:tcPr marL="9525" marR="9525" marT="95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cxnSp>
        <p:nvCxnSpPr>
          <p:cNvPr id="10" name="直線矢印コネクタ 9"/>
          <p:cNvCxnSpPr/>
          <p:nvPr/>
        </p:nvCxnSpPr>
        <p:spPr>
          <a:xfrm flipV="1">
            <a:off x="4356100" y="2852738"/>
            <a:ext cx="647700" cy="14446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4389438" y="3860800"/>
            <a:ext cx="647700" cy="50482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320800" y="274638"/>
            <a:ext cx="5772150" cy="490537"/>
          </a:xfrm>
        </p:spPr>
        <p:txBody>
          <a:bodyPr rtlCol="0">
            <a:normAutofit fontScale="90000"/>
          </a:bodyPr>
          <a:lstStyle/>
          <a:p>
            <a:pPr eaLnBrk="1" fontAlgn="auto" hangingPunct="1">
              <a:spcAft>
                <a:spcPts val="0"/>
              </a:spcAft>
              <a:defRPr/>
            </a:pPr>
            <a:r>
              <a:rPr lang="ja-JP" altLang="en-US" sz="2800" dirty="0">
                <a:latin typeface="EPSON ゴシック W7" panose="02000609000000000000" pitchFamily="1" charset="-128"/>
                <a:ea typeface="EPSON ゴシック W7" panose="02000609000000000000" pitchFamily="1" charset="-128"/>
                <a:cs typeface="+mj-cs"/>
              </a:rPr>
              <a:t>おもちゃで使われているセンサー</a:t>
            </a:r>
          </a:p>
        </p:txBody>
      </p:sp>
      <p:sp>
        <p:nvSpPr>
          <p:cNvPr id="65538" name="テキスト ボックス 2"/>
          <p:cNvSpPr txBox="1">
            <a:spLocks noChangeArrowheads="1"/>
          </p:cNvSpPr>
          <p:nvPr/>
        </p:nvSpPr>
        <p:spPr bwMode="auto">
          <a:xfrm>
            <a:off x="1331913" y="1484313"/>
            <a:ext cx="6596062" cy="3478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a:latin typeface="EPSON ゴシック W6" charset="0"/>
                <a:ea typeface="EPSON ゴシック W6" charset="0"/>
                <a:cs typeface="EPSON ゴシック W6" charset="0"/>
              </a:rPr>
              <a:t>音に反応する：マイクで音をひろってＯＮ・ＯＦＦ</a:t>
            </a:r>
            <a:endParaRPr lang="en-US" altLang="ja-JP" sz="2000">
              <a:latin typeface="EPSON ゴシック W6" charset="0"/>
              <a:ea typeface="EPSON ゴシック W6" charset="0"/>
              <a:cs typeface="EPSON ゴシック W6" charset="0"/>
            </a:endParaRPr>
          </a:p>
          <a:p>
            <a:endParaRPr lang="en-US" altLang="ja-JP" sz="2000">
              <a:latin typeface="EPSON ゴシック W6" charset="0"/>
              <a:ea typeface="EPSON ゴシック W6" charset="0"/>
              <a:cs typeface="EPSON ゴシック W6" charset="0"/>
            </a:endParaRPr>
          </a:p>
          <a:p>
            <a:r>
              <a:rPr lang="ja-JP" altLang="en-US" sz="2000">
                <a:latin typeface="EPSON ゴシック W6" charset="0"/>
                <a:ea typeface="EPSON ゴシック W6" charset="0"/>
                <a:cs typeface="EPSON ゴシック W6" charset="0"/>
              </a:rPr>
              <a:t>光に反応する：光電素子で光を電気信号に変える</a:t>
            </a:r>
            <a:endParaRPr lang="en-US" altLang="ja-JP" sz="2000">
              <a:latin typeface="EPSON ゴシック W6" charset="0"/>
              <a:ea typeface="EPSON ゴシック W6" charset="0"/>
              <a:cs typeface="EPSON ゴシック W6" charset="0"/>
            </a:endParaRPr>
          </a:p>
          <a:p>
            <a:endParaRPr lang="en-US" altLang="ja-JP" sz="2000">
              <a:latin typeface="EPSON ゴシック W6" charset="0"/>
              <a:ea typeface="EPSON ゴシック W6" charset="0"/>
              <a:cs typeface="EPSON ゴシック W6" charset="0"/>
            </a:endParaRPr>
          </a:p>
          <a:p>
            <a:r>
              <a:rPr lang="ja-JP" altLang="en-US" sz="2000">
                <a:latin typeface="EPSON ゴシック W6" charset="0"/>
                <a:ea typeface="EPSON ゴシック W6" charset="0"/>
                <a:cs typeface="EPSON ゴシック W6" charset="0"/>
              </a:rPr>
              <a:t>位置に反応する：位置センサーやＣＣＤカメラ信号の</a:t>
            </a:r>
            <a:endParaRPr lang="en-US" altLang="ja-JP" sz="2000">
              <a:latin typeface="EPSON ゴシック W6" charset="0"/>
              <a:ea typeface="EPSON ゴシック W6" charset="0"/>
              <a:cs typeface="EPSON ゴシック W6" charset="0"/>
            </a:endParaRPr>
          </a:p>
          <a:p>
            <a:r>
              <a:rPr lang="ja-JP" altLang="en-US" sz="2000">
                <a:latin typeface="EPSON ゴシック W6" charset="0"/>
                <a:ea typeface="EPSON ゴシック W6" charset="0"/>
                <a:cs typeface="EPSON ゴシック W6" charset="0"/>
              </a:rPr>
              <a:t>　　　　　　　　変化を検知</a:t>
            </a:r>
            <a:endParaRPr lang="en-US" altLang="ja-JP" sz="2000">
              <a:latin typeface="EPSON ゴシック W6" charset="0"/>
              <a:ea typeface="EPSON ゴシック W6" charset="0"/>
              <a:cs typeface="EPSON ゴシック W6" charset="0"/>
            </a:endParaRPr>
          </a:p>
          <a:p>
            <a:endParaRPr lang="en-US" altLang="ja-JP" sz="2000">
              <a:latin typeface="EPSON ゴシック W6" charset="0"/>
              <a:ea typeface="EPSON ゴシック W6" charset="0"/>
              <a:cs typeface="EPSON ゴシック W6" charset="0"/>
            </a:endParaRPr>
          </a:p>
          <a:p>
            <a:r>
              <a:rPr lang="ja-JP" altLang="en-US" sz="2000">
                <a:latin typeface="EPSON ゴシック W6" charset="0"/>
                <a:ea typeface="EPSON ゴシック W6" charset="0"/>
                <a:cs typeface="EPSON ゴシック W6" charset="0"/>
              </a:rPr>
              <a:t>熱に反応する：温度センサーを用い温度差を電気信号</a:t>
            </a:r>
            <a:endParaRPr lang="en-US" altLang="ja-JP" sz="2000">
              <a:latin typeface="EPSON ゴシック W6" charset="0"/>
              <a:ea typeface="EPSON ゴシック W6" charset="0"/>
              <a:cs typeface="EPSON ゴシック W6" charset="0"/>
            </a:endParaRPr>
          </a:p>
          <a:p>
            <a:r>
              <a:rPr lang="ja-JP" altLang="en-US" sz="2000">
                <a:latin typeface="EPSON ゴシック W6" charset="0"/>
                <a:ea typeface="EPSON ゴシック W6" charset="0"/>
                <a:cs typeface="EPSON ゴシック W6" charset="0"/>
              </a:rPr>
              <a:t>　　　　　　　として増幅する</a:t>
            </a:r>
            <a:endParaRPr lang="en-US" altLang="ja-JP" sz="2000">
              <a:latin typeface="EPSON ゴシック W6" charset="0"/>
              <a:ea typeface="EPSON ゴシック W6" charset="0"/>
              <a:cs typeface="EPSON ゴシック W6" charset="0"/>
            </a:endParaRPr>
          </a:p>
          <a:p>
            <a:endParaRPr lang="en-US" altLang="ja-JP" sz="2000">
              <a:latin typeface="EPSON ゴシック W6" charset="0"/>
              <a:ea typeface="EPSON ゴシック W6" charset="0"/>
              <a:cs typeface="EPSON ゴシック W6" charset="0"/>
            </a:endParaRPr>
          </a:p>
          <a:p>
            <a:r>
              <a:rPr lang="ja-JP" altLang="en-US" sz="2000">
                <a:latin typeface="EPSON ゴシック W6" charset="0"/>
                <a:ea typeface="EPSON ゴシック W6" charset="0"/>
                <a:cs typeface="EPSON ゴシック W6" charset="0"/>
              </a:rPr>
              <a:t>磁石に反応する：磁石でリードスイッチをＯＮ・ＯＦＦ</a:t>
            </a:r>
            <a:endParaRPr lang="en-US" altLang="ja-JP" sz="2000">
              <a:latin typeface="EPSON ゴシック W6" charset="0"/>
              <a:ea typeface="EPSON ゴシック W6" charset="0"/>
              <a:cs typeface="EPSON ゴシック W6"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タイトル 1"/>
          <p:cNvSpPr>
            <a:spLocks noGrp="1"/>
          </p:cNvSpPr>
          <p:nvPr>
            <p:ph type="title"/>
          </p:nvPr>
        </p:nvSpPr>
        <p:spPr>
          <a:xfrm>
            <a:off x="2978150" y="274638"/>
            <a:ext cx="2889250" cy="490537"/>
          </a:xfrm>
        </p:spPr>
        <p:txBody>
          <a:bodyPr rtlCol="0">
            <a:normAutofit fontScale="90000"/>
          </a:bodyPr>
          <a:lstStyle/>
          <a:p>
            <a:pPr eaLnBrk="1" fontAlgn="auto" hangingPunct="1">
              <a:spcAft>
                <a:spcPts val="0"/>
              </a:spcAft>
              <a:defRPr/>
            </a:pPr>
            <a:r>
              <a:rPr lang="ja-JP" altLang="en-US" sz="3200">
                <a:cs typeface="+mj-cs"/>
              </a:rPr>
              <a:t>分解時の注意</a:t>
            </a:r>
          </a:p>
        </p:txBody>
      </p:sp>
      <p:sp>
        <p:nvSpPr>
          <p:cNvPr id="66562" name="テキスト ボックス 2"/>
          <p:cNvSpPr txBox="1">
            <a:spLocks noChangeArrowheads="1"/>
          </p:cNvSpPr>
          <p:nvPr/>
        </p:nvSpPr>
        <p:spPr bwMode="auto">
          <a:xfrm>
            <a:off x="250825" y="981075"/>
            <a:ext cx="9110663" cy="301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800">
                <a:latin typeface="EPSON 太角ゴシック体Ｂ" charset="0"/>
                <a:ea typeface="EPSON 太角ゴシック体Ｂ" charset="0"/>
                <a:cs typeface="EPSON 太角ゴシック体Ｂ" charset="0"/>
              </a:rPr>
              <a:t>組み立て方法による分類</a:t>
            </a:r>
          </a:p>
          <a:p>
            <a:r>
              <a:rPr lang="ja-JP" altLang="en-US">
                <a:ea typeface="EPSON 太角ゴシック体Ｂ" charset="0"/>
                <a:cs typeface="EPSON 太角ゴシック体Ｂ" charset="0"/>
              </a:rPr>
              <a:t>（１）ネジ止め　（分解・再組み立てが容易）隠しネジに注意</a:t>
            </a:r>
          </a:p>
          <a:p>
            <a:r>
              <a:rPr lang="ja-JP" altLang="en-US">
                <a:ea typeface="EPSON 太角ゴシック体Ｂ" charset="0"/>
                <a:cs typeface="EPSON 太角ゴシック体Ｂ" charset="0"/>
              </a:rPr>
              <a:t>（２）嵌め込み　（分解・再組み立て時に破損する場合がある）</a:t>
            </a:r>
          </a:p>
          <a:p>
            <a:r>
              <a:rPr lang="ja-JP" altLang="en-US">
                <a:ea typeface="EPSON 太角ゴシック体Ｂ" charset="0"/>
                <a:cs typeface="EPSON 太角ゴシック体Ｂ" charset="0"/>
              </a:rPr>
              <a:t>（３）接着　（基本的には分解不可・元通りにはならない）</a:t>
            </a:r>
          </a:p>
          <a:p>
            <a:r>
              <a:rPr lang="ja-JP" altLang="en-US">
                <a:ea typeface="EPSON 太角ゴシック体Ｂ" charset="0"/>
                <a:cs typeface="EPSON 太角ゴシック体Ｂ" charset="0"/>
              </a:rPr>
              <a:t>（４）縫製　（合わせ目からはがすが元通りにはならない場合</a:t>
            </a:r>
            <a:endParaRPr lang="en-US" altLang="ja-JP">
              <a:ea typeface="EPSON 太角ゴシック体Ｂ" charset="0"/>
              <a:cs typeface="EPSON 太角ゴシック体Ｂ" charset="0"/>
            </a:endParaRPr>
          </a:p>
          <a:p>
            <a:r>
              <a:rPr lang="ja-JP" altLang="en-US">
                <a:ea typeface="EPSON 太角ゴシック体Ｂ" charset="0"/>
                <a:cs typeface="EPSON 太角ゴシック体Ｂ" charset="0"/>
              </a:rPr>
              <a:t>　　　　　　　が多い）</a:t>
            </a:r>
          </a:p>
          <a:p>
            <a:r>
              <a:rPr lang="ja-JP" altLang="en-US">
                <a:ea typeface="EPSON 太角ゴシック体Ｂ" charset="0"/>
                <a:cs typeface="EPSON 太角ゴシック体Ｂ" charset="0"/>
              </a:rPr>
              <a:t>（５）その他の組み合わせ</a:t>
            </a:r>
          </a:p>
          <a:p>
            <a:endParaRPr lang="ja-JP" altLang="en-US" sz="1800">
              <a:ea typeface="EPSON 太角ゴシック体Ｂ" charset="0"/>
              <a:cs typeface="EPSON 太角ゴシック体Ｂ" charset="0"/>
            </a:endParaRPr>
          </a:p>
        </p:txBody>
      </p:sp>
      <p:sp>
        <p:nvSpPr>
          <p:cNvPr id="66563" name="テキスト ボックス 3"/>
          <p:cNvSpPr txBox="1">
            <a:spLocks noChangeArrowheads="1"/>
          </p:cNvSpPr>
          <p:nvPr/>
        </p:nvSpPr>
        <p:spPr bwMode="auto">
          <a:xfrm>
            <a:off x="395288" y="4149725"/>
            <a:ext cx="8356600"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a:t>１，ネジをなくさない</a:t>
            </a:r>
            <a:endParaRPr lang="en-US" altLang="ja-JP"/>
          </a:p>
          <a:p>
            <a:r>
              <a:rPr lang="ja-JP" altLang="en-US"/>
              <a:t>２．ネジの長さの違い、はずす順序（はずした順序に並べておく）</a:t>
            </a:r>
            <a:endParaRPr lang="en-US" altLang="ja-JP"/>
          </a:p>
          <a:p>
            <a:endParaRPr lang="ja-JP" altLang="en-US" sz="18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39975" y="419100"/>
            <a:ext cx="3898900" cy="488950"/>
          </a:xfrm>
        </p:spPr>
        <p:txBody>
          <a:bodyPr rtlCol="0">
            <a:normAutofit fontScale="90000"/>
          </a:bodyPr>
          <a:lstStyle/>
          <a:p>
            <a:pPr eaLnBrk="1" fontAlgn="auto" hangingPunct="1">
              <a:spcAft>
                <a:spcPts val="0"/>
              </a:spcAft>
              <a:defRPr/>
            </a:pPr>
            <a:r>
              <a:rPr lang="ja-JP" altLang="en-US" dirty="0">
                <a:cs typeface="+mj-cs"/>
              </a:rPr>
              <a:t>故障箇所の特定</a:t>
            </a:r>
          </a:p>
        </p:txBody>
      </p:sp>
      <p:sp>
        <p:nvSpPr>
          <p:cNvPr id="67586" name="テキスト ボックス 2"/>
          <p:cNvSpPr txBox="1">
            <a:spLocks noChangeArrowheads="1"/>
          </p:cNvSpPr>
          <p:nvPr/>
        </p:nvSpPr>
        <p:spPr bwMode="auto">
          <a:xfrm>
            <a:off x="827088" y="1700213"/>
            <a:ext cx="7159625" cy="3109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800"/>
              <a:t>１．電池はあるか？</a:t>
            </a:r>
            <a:endParaRPr lang="en-US" altLang="ja-JP" sz="2800"/>
          </a:p>
          <a:p>
            <a:r>
              <a:rPr lang="ja-JP" altLang="en-US" sz="2800"/>
              <a:t>２．電池ボックスに破損、液漏れはないか？</a:t>
            </a:r>
            <a:endParaRPr lang="en-US" altLang="ja-JP" sz="2800"/>
          </a:p>
          <a:p>
            <a:r>
              <a:rPr lang="ja-JP" altLang="en-US" sz="2800"/>
              <a:t>３．部品に破損はないか？</a:t>
            </a:r>
            <a:endParaRPr lang="en-US" altLang="ja-JP" sz="2800"/>
          </a:p>
          <a:p>
            <a:r>
              <a:rPr lang="ja-JP" altLang="en-US" sz="2800"/>
              <a:t>４．配線の断線はないか？</a:t>
            </a:r>
            <a:endParaRPr lang="en-US" altLang="ja-JP" sz="2800"/>
          </a:p>
          <a:p>
            <a:r>
              <a:rPr lang="ja-JP" altLang="en-US" sz="2800"/>
              <a:t>５．音が出ないときはスピーカーは正常か？</a:t>
            </a:r>
            <a:endParaRPr lang="en-US" altLang="ja-JP" sz="2800"/>
          </a:p>
          <a:p>
            <a:r>
              <a:rPr lang="ja-JP" altLang="en-US" sz="2800"/>
              <a:t>６．モーターは動くか？</a:t>
            </a:r>
            <a:endParaRPr lang="en-US" altLang="ja-JP" sz="2800"/>
          </a:p>
          <a:p>
            <a:r>
              <a:rPr lang="ja-JP" altLang="en-US" sz="2800"/>
              <a:t>７．ラジコンの場合は送信電波は出ているか？</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タイトル 1"/>
          <p:cNvSpPr>
            <a:spLocks noGrp="1"/>
          </p:cNvSpPr>
          <p:nvPr>
            <p:ph type="title"/>
          </p:nvPr>
        </p:nvSpPr>
        <p:spPr>
          <a:xfrm>
            <a:off x="2916238" y="274638"/>
            <a:ext cx="3249612" cy="490537"/>
          </a:xfrm>
        </p:spPr>
        <p:txBody>
          <a:bodyPr/>
          <a:lstStyle/>
          <a:p>
            <a:r>
              <a:rPr lang="ja-JP" altLang="en-US" sz="2800">
                <a:latin typeface="Calibri" charset="0"/>
                <a:ea typeface="ＭＳ Ｐゴシック" charset="0"/>
              </a:rPr>
              <a:t>テスターの使い方</a:t>
            </a:r>
          </a:p>
        </p:txBody>
      </p:sp>
      <p:sp>
        <p:nvSpPr>
          <p:cNvPr id="68610" name="テキスト ボックス 2"/>
          <p:cNvSpPr txBox="1">
            <a:spLocks noChangeArrowheads="1"/>
          </p:cNvSpPr>
          <p:nvPr/>
        </p:nvSpPr>
        <p:spPr bwMode="auto">
          <a:xfrm>
            <a:off x="468313" y="1125538"/>
            <a:ext cx="83915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2000">
                <a:latin typeface="EPSON 太丸ゴシック体Ｂ" charset="0"/>
                <a:ea typeface="EPSON 太丸ゴシック体Ｂ" charset="0"/>
                <a:cs typeface="EPSON 太丸ゴシック体Ｂ" charset="0"/>
              </a:rPr>
              <a:t>アナログ、デジタルがあり、基本的には電圧、電流、抵抗をはかる道具</a:t>
            </a:r>
          </a:p>
        </p:txBody>
      </p:sp>
      <p:sp>
        <p:nvSpPr>
          <p:cNvPr id="68611" name="テキスト ボックス 3"/>
          <p:cNvSpPr txBox="1">
            <a:spLocks noChangeArrowheads="1"/>
          </p:cNvSpPr>
          <p:nvPr/>
        </p:nvSpPr>
        <p:spPr bwMode="auto">
          <a:xfrm>
            <a:off x="468313" y="1916113"/>
            <a:ext cx="27225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太丸ゴシック体Ｂ" charset="0"/>
                <a:ea typeface="EPSON 太丸ゴシック体Ｂ" charset="0"/>
                <a:cs typeface="EPSON 太丸ゴシック体Ｂ" charset="0"/>
              </a:rPr>
              <a:t>アナログテスターの原理</a:t>
            </a:r>
          </a:p>
        </p:txBody>
      </p:sp>
      <p:pic>
        <p:nvPicPr>
          <p:cNvPr id="68612" name="図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68313" y="2636838"/>
            <a:ext cx="1747837" cy="2114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3" name="テキスト ボックス 6"/>
          <p:cNvSpPr txBox="1">
            <a:spLocks noChangeArrowheads="1"/>
          </p:cNvSpPr>
          <p:nvPr/>
        </p:nvSpPr>
        <p:spPr bwMode="auto">
          <a:xfrm>
            <a:off x="687388" y="5084763"/>
            <a:ext cx="711041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sz="1800">
                <a:latin typeface="EPSON 太丸ゴシック体Ｂ" charset="0"/>
                <a:ea typeface="EPSON 太丸ゴシック体Ｂ" charset="0"/>
                <a:cs typeface="EPSON 太丸ゴシック体Ｂ" charset="0"/>
              </a:rPr>
              <a:t>直流電圧　　　　　直流電流　　　　　交流電圧　　　　　　抵抗</a:t>
            </a:r>
          </a:p>
        </p:txBody>
      </p:sp>
      <p:pic>
        <p:nvPicPr>
          <p:cNvPr id="68614" name="図 7"/>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20950" y="2708275"/>
            <a:ext cx="1763713" cy="2049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615" name="図 8"/>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643438" y="2781300"/>
            <a:ext cx="1628775" cy="190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616" name="図 9"/>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702425" y="2924175"/>
            <a:ext cx="1651000" cy="1760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7" name="テキスト ボックス 1"/>
          <p:cNvSpPr txBox="1">
            <a:spLocks noChangeArrowheads="1"/>
          </p:cNvSpPr>
          <p:nvPr/>
        </p:nvSpPr>
        <p:spPr bwMode="auto">
          <a:xfrm>
            <a:off x="755650" y="5876925"/>
            <a:ext cx="417353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fontAlgn="base">
              <a:spcBef>
                <a:spcPct val="0"/>
              </a:spcBef>
              <a:spcAft>
                <a:spcPct val="0"/>
              </a:spcAft>
              <a:defRPr kumimoji="1" sz="2400">
                <a:solidFill>
                  <a:schemeClr val="tx1"/>
                </a:solidFill>
                <a:latin typeface="Calibri" charset="0"/>
                <a:ea typeface="ＭＳ Ｐゴシック" charset="0"/>
              </a:defRPr>
            </a:lvl6pPr>
            <a:lvl7pPr marL="2971800" indent="-228600" fontAlgn="base">
              <a:spcBef>
                <a:spcPct val="0"/>
              </a:spcBef>
              <a:spcAft>
                <a:spcPct val="0"/>
              </a:spcAft>
              <a:defRPr kumimoji="1" sz="2400">
                <a:solidFill>
                  <a:schemeClr val="tx1"/>
                </a:solidFill>
                <a:latin typeface="Calibri" charset="0"/>
                <a:ea typeface="ＭＳ Ｐゴシック" charset="0"/>
              </a:defRPr>
            </a:lvl7pPr>
            <a:lvl8pPr marL="3429000" indent="-228600" fontAlgn="base">
              <a:spcBef>
                <a:spcPct val="0"/>
              </a:spcBef>
              <a:spcAft>
                <a:spcPct val="0"/>
              </a:spcAft>
              <a:defRPr kumimoji="1" sz="2400">
                <a:solidFill>
                  <a:schemeClr val="tx1"/>
                </a:solidFill>
                <a:latin typeface="Calibri" charset="0"/>
                <a:ea typeface="ＭＳ Ｐゴシック" charset="0"/>
              </a:defRPr>
            </a:lvl8pPr>
            <a:lvl9pPr marL="3886200" indent="-228600" fontAlgn="base">
              <a:spcBef>
                <a:spcPct val="0"/>
              </a:spcBef>
              <a:spcAft>
                <a:spcPct val="0"/>
              </a:spcAft>
              <a:defRPr kumimoji="1" sz="2400">
                <a:solidFill>
                  <a:schemeClr val="tx1"/>
                </a:solidFill>
                <a:latin typeface="Calibri" charset="0"/>
                <a:ea typeface="ＭＳ Ｐゴシック" charset="0"/>
              </a:defRPr>
            </a:lvl9pPr>
          </a:lstStyle>
          <a:p>
            <a:r>
              <a:rPr lang="ja-JP" altLang="en-US"/>
              <a:t>オームの法則　　</a:t>
            </a:r>
            <a:r>
              <a:rPr lang="en-US" altLang="ja-JP"/>
              <a:t>V∝I</a:t>
            </a:r>
            <a:r>
              <a:rPr lang="ja-JP" altLang="en-US"/>
              <a:t>　</a:t>
            </a:r>
            <a:r>
              <a:rPr lang="en-US" altLang="ja-JP"/>
              <a:t>,</a:t>
            </a:r>
            <a:r>
              <a:rPr lang="ja-JP" altLang="en-US"/>
              <a:t>　</a:t>
            </a:r>
            <a:r>
              <a:rPr lang="en-US" altLang="ja-JP"/>
              <a:t>V</a:t>
            </a:r>
            <a:r>
              <a:rPr lang="ja-JP" altLang="en-US"/>
              <a:t>＝</a:t>
            </a:r>
            <a:r>
              <a:rPr lang="en-US" altLang="ja-JP"/>
              <a:t>RI</a:t>
            </a:r>
            <a:endParaRPr lang="ja-JP"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図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16463" y="2349500"/>
            <a:ext cx="3670300" cy="4014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9634" name="図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68313" y="404813"/>
            <a:ext cx="3927475" cy="2941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2692</TotalTime>
  <Words>5081</Words>
  <Application>Microsoft Office PowerPoint</Application>
  <PresentationFormat>画面に合わせる (4:3)</PresentationFormat>
  <Paragraphs>1042</Paragraphs>
  <Slides>56</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56</vt:i4>
      </vt:variant>
    </vt:vector>
  </HeadingPairs>
  <TitlesOfParts>
    <vt:vector size="67" baseType="lpstr">
      <vt:lpstr>Arial Unicode MS</vt:lpstr>
      <vt:lpstr>EPSON Pゴシック W6</vt:lpstr>
      <vt:lpstr>EPSON ゴシック W6</vt:lpstr>
      <vt:lpstr>EPSON ゴシック W7</vt:lpstr>
      <vt:lpstr>EPSON 太角ゴシック体Ｂ</vt:lpstr>
      <vt:lpstr>EPSON 太丸ゴシック体Ｂ</vt:lpstr>
      <vt:lpstr>ＭＳ Ｐゴシック</vt:lpstr>
      <vt:lpstr>ＭＳ ゴシック</vt:lpstr>
      <vt:lpstr>Arial</vt:lpstr>
      <vt:lpstr>Calibri</vt:lpstr>
      <vt:lpstr>Office ​​テーマ</vt:lpstr>
      <vt:lpstr>おもちゃ修理講座</vt:lpstr>
      <vt:lpstr>　　　　　北区おもちゃ病院の紹介  活動　毎月　第２　第４日曜日（１３：００～１６：００）  　　　1983年中央公園文化センターが主催して「おもちゃ 修理講座」をメーカーの技術者を講師に招いて開いたのがきっかけで、受講者の有志が北区玩具研究会を立ち上げ、以来おもちゃ病院として活動 </vt:lpstr>
      <vt:lpstr>１．おもちゃの歴史と種類 　　分類　どんなおもちゃがあるか？　知っておきたい法律、安全マーク 　　現状のおもちゃ市場規模 ２．おもちゃ病院の役割（メーカーの修理部門との違い） 　　すぐ修理する、組み立て図、回路図などの情報はない ３．おもちゃの症例パターン、おもちゃの故障の主な原因 ４．修理に必要な道具、使い方等 　　ドライバー、ラジオペンチ、ニッパー、半田ごて、テスター、ピンセット、カッター、のこぎり、 　　サンドペーパー、ヤスリ、こじ開け工具、電動ドリル、消しゴム、時計ドライバー、 ５．おもちゃに欠かせない電池の話　種類、上手な使い方 ６．おもちゃは何でできているか　 　　鉄、銅、アルミニウム、真鍮、リン青銅、木材、プラスチック、布 ７．接着剤の話 ８．おもちゃに使われている部品あれこれ　　ネジ、歯車、 ９．実際の回路図の例　　　部品記号の読み方、電子部品あれこれ、 10. ラジコンの話、リモコンの話 11. おもちゃに使われているセンサー 12．分解持の注意 　　ネジをなくさない、ネジ止め、はめ込み、接着、縫製　隠しねじの見つけ方 13．故障箇所の特定 　　基本的には電動の場合電源から追っていく 14．故障部品の調達、市販品、メーカーから取り寄せ、破損の場合接着、部品がないときは 　　　同様なものを製作する 15. テスターの使い方 </vt:lpstr>
      <vt:lpstr>おもちゃの歴史</vt:lpstr>
      <vt:lpstr>PowerPoint プレゼンテーション</vt:lpstr>
      <vt:lpstr>PowerPoint プレゼンテーション</vt:lpstr>
      <vt:lpstr>知っておきたいおもちゃに関する法律</vt:lpstr>
      <vt:lpstr>おもちゃの安全マーク</vt:lpstr>
      <vt:lpstr>おもちゃの分類　日本玩具協会資料より</vt:lpstr>
      <vt:lpstr>PowerPoint プレゼンテーション</vt:lpstr>
      <vt:lpstr>PowerPoint プレゼンテーション</vt:lpstr>
      <vt:lpstr>おもちゃ病院とは</vt:lpstr>
      <vt:lpstr>おもちゃの症例パターン</vt:lpstr>
      <vt:lpstr>用意するもの</vt:lpstr>
      <vt:lpstr>PowerPoint プレゼンテーション</vt:lpstr>
      <vt:lpstr>あると便利</vt:lpstr>
      <vt:lpstr>PowerPoint プレゼンテーション</vt:lpstr>
      <vt:lpstr>電池の話</vt:lpstr>
      <vt:lpstr>電池の用途</vt:lpstr>
      <vt:lpstr>電池の正しい使い方</vt:lpstr>
      <vt:lpstr>PowerPoint プレゼンテーション</vt:lpstr>
      <vt:lpstr>PowerPoint プレゼンテーション</vt:lpstr>
      <vt:lpstr>PowerPoint プレゼンテーション</vt:lpstr>
      <vt:lpstr>PowerPoint プレゼンテーション</vt:lpstr>
      <vt:lpstr>充電して繰り返し使える二次電池</vt:lpstr>
      <vt:lpstr>PowerPoint プレゼンテーション</vt:lpstr>
      <vt:lpstr>二次電池の規格</vt:lpstr>
      <vt:lpstr>PowerPoint プレゼンテーション</vt:lpstr>
      <vt:lpstr>PowerPoint プレゼンテーション</vt:lpstr>
      <vt:lpstr>電池のトラブル　液漏れ</vt:lpstr>
      <vt:lpstr>ボタン電池の見分け方</vt:lpstr>
      <vt:lpstr>おもちゃは何でできているか</vt:lpstr>
      <vt:lpstr>プラスチックの話</vt:lpstr>
      <vt:lpstr>接着剤の話</vt:lpstr>
      <vt:lpstr>１．水性接着剤</vt:lpstr>
      <vt:lpstr>５．ビニール系接着剤</vt:lpstr>
      <vt:lpstr>PowerPoint プレゼンテーション</vt:lpstr>
      <vt:lpstr>PowerPoint プレゼンテーション</vt:lpstr>
      <vt:lpstr>ネジの話</vt:lpstr>
      <vt:lpstr>PowerPoint プレゼンテーション</vt:lpstr>
      <vt:lpstr>PowerPoint プレゼンテーション</vt:lpstr>
      <vt:lpstr>おもちゃの電気回路図の例</vt:lpstr>
      <vt:lpstr>PowerPoint プレゼンテーション</vt:lpstr>
      <vt:lpstr>PowerPoint プレゼンテーション</vt:lpstr>
      <vt:lpstr>PowerPoint プレゼンテーション</vt:lpstr>
      <vt:lpstr>その他の部品</vt:lpstr>
      <vt:lpstr>おもちゃにはどんな種類の歯車が使われているか？</vt:lpstr>
      <vt:lpstr>PowerPoint プレゼンテーション</vt:lpstr>
      <vt:lpstr>PowerPoint プレゼンテーション</vt:lpstr>
      <vt:lpstr>ラジコンの話</vt:lpstr>
      <vt:lpstr>リモコンの話</vt:lpstr>
      <vt:lpstr>おもちゃで使われているセンサー</vt:lpstr>
      <vt:lpstr>分解時の注意</vt:lpstr>
      <vt:lpstr>故障箇所の特定</vt:lpstr>
      <vt:lpstr>テスターの使い方</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講座</dc:title>
  <dc:creator>bunseki</dc:creator>
  <cp:lastModifiedBy>村田 大八郎</cp:lastModifiedBy>
  <cp:revision>137</cp:revision>
  <cp:lastPrinted>2015-11-25T00:02:08Z</cp:lastPrinted>
  <dcterms:created xsi:type="dcterms:W3CDTF">2014-07-15T23:38:42Z</dcterms:created>
  <dcterms:modified xsi:type="dcterms:W3CDTF">2023-03-16T08:28:38Z</dcterms:modified>
</cp:coreProperties>
</file>